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96"/>
  </p:notesMasterIdLst>
  <p:handoutMasterIdLst>
    <p:handoutMasterId r:id="rId97"/>
  </p:handoutMasterIdLst>
  <p:sldIdLst>
    <p:sldId id="363" r:id="rId2"/>
    <p:sldId id="526" r:id="rId3"/>
    <p:sldId id="622" r:id="rId4"/>
    <p:sldId id="621" r:id="rId5"/>
    <p:sldId id="711" r:id="rId6"/>
    <p:sldId id="712" r:id="rId7"/>
    <p:sldId id="623" r:id="rId8"/>
    <p:sldId id="627" r:id="rId9"/>
    <p:sldId id="629" r:id="rId10"/>
    <p:sldId id="625" r:id="rId11"/>
    <p:sldId id="628" r:id="rId12"/>
    <p:sldId id="626" r:id="rId13"/>
    <p:sldId id="632" r:id="rId14"/>
    <p:sldId id="630" r:id="rId15"/>
    <p:sldId id="631" r:id="rId16"/>
    <p:sldId id="637" r:id="rId17"/>
    <p:sldId id="638" r:id="rId18"/>
    <p:sldId id="639" r:id="rId19"/>
    <p:sldId id="640" r:id="rId20"/>
    <p:sldId id="527" r:id="rId21"/>
    <p:sldId id="641" r:id="rId22"/>
    <p:sldId id="642" r:id="rId23"/>
    <p:sldId id="646" r:id="rId24"/>
    <p:sldId id="727" r:id="rId25"/>
    <p:sldId id="728" r:id="rId26"/>
    <p:sldId id="729" r:id="rId27"/>
    <p:sldId id="645" r:id="rId28"/>
    <p:sldId id="643" r:id="rId29"/>
    <p:sldId id="725" r:id="rId30"/>
    <p:sldId id="660" r:id="rId31"/>
    <p:sldId id="661" r:id="rId32"/>
    <p:sldId id="716" r:id="rId33"/>
    <p:sldId id="713" r:id="rId34"/>
    <p:sldId id="714" r:id="rId35"/>
    <p:sldId id="726" r:id="rId36"/>
    <p:sldId id="662" r:id="rId37"/>
    <p:sldId id="647" r:id="rId38"/>
    <p:sldId id="665" r:id="rId39"/>
    <p:sldId id="666" r:id="rId40"/>
    <p:sldId id="663" r:id="rId41"/>
    <p:sldId id="648" r:id="rId42"/>
    <p:sldId id="737" r:id="rId43"/>
    <p:sldId id="730" r:id="rId44"/>
    <p:sldId id="734" r:id="rId45"/>
    <p:sldId id="736" r:id="rId46"/>
    <p:sldId id="739" r:id="rId47"/>
    <p:sldId id="731" r:id="rId48"/>
    <p:sldId id="677" r:id="rId49"/>
    <p:sldId id="738" r:id="rId50"/>
    <p:sldId id="679" r:id="rId51"/>
    <p:sldId id="649" r:id="rId52"/>
    <p:sldId id="650" r:id="rId53"/>
    <p:sldId id="652" r:id="rId54"/>
    <p:sldId id="653" r:id="rId55"/>
    <p:sldId id="681" r:id="rId56"/>
    <p:sldId id="682" r:id="rId57"/>
    <p:sldId id="683" r:id="rId58"/>
    <p:sldId id="684" r:id="rId59"/>
    <p:sldId id="685" r:id="rId60"/>
    <p:sldId id="686" r:id="rId61"/>
    <p:sldId id="687" r:id="rId62"/>
    <p:sldId id="688" r:id="rId63"/>
    <p:sldId id="689" r:id="rId64"/>
    <p:sldId id="690" r:id="rId65"/>
    <p:sldId id="691" r:id="rId66"/>
    <p:sldId id="692" r:id="rId67"/>
    <p:sldId id="693" r:id="rId68"/>
    <p:sldId id="694" r:id="rId69"/>
    <p:sldId id="697" r:id="rId70"/>
    <p:sldId id="695" r:id="rId71"/>
    <p:sldId id="696" r:id="rId72"/>
    <p:sldId id="740" r:id="rId73"/>
    <p:sldId id="741" r:id="rId74"/>
    <p:sldId id="698" r:id="rId75"/>
    <p:sldId id="699" r:id="rId76"/>
    <p:sldId id="701" r:id="rId77"/>
    <p:sldId id="700" r:id="rId78"/>
    <p:sldId id="702" r:id="rId79"/>
    <p:sldId id="703" r:id="rId80"/>
    <p:sldId id="704" r:id="rId81"/>
    <p:sldId id="706" r:id="rId82"/>
    <p:sldId id="733" r:id="rId83"/>
    <p:sldId id="705" r:id="rId84"/>
    <p:sldId id="707" r:id="rId85"/>
    <p:sldId id="656" r:id="rId86"/>
    <p:sldId id="657" r:id="rId87"/>
    <p:sldId id="658" r:id="rId88"/>
    <p:sldId id="529" r:id="rId89"/>
    <p:sldId id="708" r:id="rId90"/>
    <p:sldId id="709" r:id="rId91"/>
    <p:sldId id="710" r:id="rId92"/>
    <p:sldId id="717" r:id="rId93"/>
    <p:sldId id="513" r:id="rId94"/>
    <p:sldId id="514" r:id="rId95"/>
  </p:sldIdLst>
  <p:sldSz cx="9144000" cy="6858000" type="screen4x3"/>
  <p:notesSz cx="7102475" cy="8991600"/>
  <p:embeddedFontLst>
    <p:embeddedFont>
      <p:font typeface="Verdana" panose="020B0604030504040204" pitchFamily="34" charset="0"/>
      <p:regular r:id="rId98"/>
      <p:bold r:id="rId99"/>
      <p:italic r:id="rId100"/>
      <p:boldItalic r:id="rId101"/>
    </p:embeddedFont>
    <p:embeddedFont>
      <p:font typeface="华文新魏" panose="02010800040101010101" pitchFamily="2" charset="-122"/>
      <p:regular r:id="rId102"/>
    </p:embeddedFont>
    <p:embeddedFont>
      <p:font typeface="华文行楷" panose="02010800040101010101" pitchFamily="2" charset="-122"/>
      <p:regular r:id="rId103"/>
    </p:embeddedFont>
  </p:embeddedFontLst>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2">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9B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545E0-03E8-451F-847E-610A23D11CF6}" v="14" dt="2023-11-09T13:04:29.630"/>
    <p1510:client id="{593E1E7C-C01F-493C-9926-31DBEFD2B409}" v="1" dt="2023-11-10T02:35:28.43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4667" autoAdjust="0"/>
  </p:normalViewPr>
  <p:slideViewPr>
    <p:cSldViewPr>
      <p:cViewPr varScale="1">
        <p:scale>
          <a:sx n="127" d="100"/>
          <a:sy n="127" d="100"/>
        </p:scale>
        <p:origin x="1474" y="101"/>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260" y="-96"/>
      </p:cViewPr>
      <p:guideLst>
        <p:guide orient="horz" pos="2832"/>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bao" userId="60f87d71-f48e-426d-9a55-4766703778a1" providerId="ADAL" clId="{0DA545E0-03E8-451F-847E-610A23D11CF6}"/>
    <pc:docChg chg="undo custSel modSld">
      <pc:chgData name="Maxbao" userId="60f87d71-f48e-426d-9a55-4766703778a1" providerId="ADAL" clId="{0DA545E0-03E8-451F-847E-610A23D11CF6}" dt="2023-11-09T13:06:11.733" v="22" actId="20577"/>
      <pc:docMkLst>
        <pc:docMk/>
      </pc:docMkLst>
      <pc:sldChg chg="addSp delSp modSp mod">
        <pc:chgData name="Maxbao" userId="60f87d71-f48e-426d-9a55-4766703778a1" providerId="ADAL" clId="{0DA545E0-03E8-451F-847E-610A23D11CF6}" dt="2023-11-09T13:06:11.733" v="22" actId="20577"/>
        <pc:sldMkLst>
          <pc:docMk/>
          <pc:sldMk cId="0" sldId="645"/>
        </pc:sldMkLst>
        <pc:spChg chg="add del mod">
          <ac:chgData name="Maxbao" userId="60f87d71-f48e-426d-9a55-4766703778a1" providerId="ADAL" clId="{0DA545E0-03E8-451F-847E-610A23D11CF6}" dt="2023-11-09T13:04:29.630" v="18" actId="1076"/>
          <ac:spMkLst>
            <pc:docMk/>
            <pc:sldMk cId="0" sldId="645"/>
            <ac:spMk id="29698" creationId="{00000000-0000-0000-0000-000000000000}"/>
          </ac:spMkLst>
        </pc:spChg>
        <pc:graphicFrameChg chg="add del mod modGraphic">
          <ac:chgData name="Maxbao" userId="60f87d71-f48e-426d-9a55-4766703778a1" providerId="ADAL" clId="{0DA545E0-03E8-451F-847E-610A23D11CF6}" dt="2023-11-09T13:03:17.237" v="14" actId="14734"/>
          <ac:graphicFrameMkLst>
            <pc:docMk/>
            <pc:sldMk cId="0" sldId="645"/>
            <ac:graphicFrameMk id="7" creationId="{00000000-0000-0000-0000-000000000000}"/>
          </ac:graphicFrameMkLst>
        </pc:graphicFrameChg>
        <pc:graphicFrameChg chg="modGraphic">
          <ac:chgData name="Maxbao" userId="60f87d71-f48e-426d-9a55-4766703778a1" providerId="ADAL" clId="{0DA545E0-03E8-451F-847E-610A23D11CF6}" dt="2023-11-09T13:06:11.733" v="22" actId="20577"/>
          <ac:graphicFrameMkLst>
            <pc:docMk/>
            <pc:sldMk cId="0" sldId="645"/>
            <ac:graphicFrameMk id="8" creationId="{00000000-0000-0000-0000-000000000000}"/>
          </ac:graphicFrameMkLst>
        </pc:graphicFrameChg>
      </pc:sldChg>
      <pc:sldChg chg="addSp modSp">
        <pc:chgData name="Maxbao" userId="60f87d71-f48e-426d-9a55-4766703778a1" providerId="ADAL" clId="{0DA545E0-03E8-451F-847E-610A23D11CF6}" dt="2023-11-09T12:56:46.710" v="12" actId="1076"/>
        <pc:sldMkLst>
          <pc:docMk/>
          <pc:sldMk cId="1842035071" sldId="716"/>
        </pc:sldMkLst>
        <pc:picChg chg="add mod">
          <ac:chgData name="Maxbao" userId="60f87d71-f48e-426d-9a55-4766703778a1" providerId="ADAL" clId="{0DA545E0-03E8-451F-847E-610A23D11CF6}" dt="2023-11-09T12:56:46.710" v="12" actId="1076"/>
          <ac:picMkLst>
            <pc:docMk/>
            <pc:sldMk cId="1842035071" sldId="716"/>
            <ac:picMk id="2" creationId="{C5E48BAD-1624-C4A2-C693-62DE1543802D}"/>
          </ac:picMkLst>
        </pc:picChg>
      </pc:sldChg>
    </pc:docChg>
  </pc:docChgLst>
  <pc:docChgLst>
    <pc:chgData name="Maxbao" userId="60f87d71-f48e-426d-9a55-4766703778a1" providerId="ADAL" clId="{593E1E7C-C01F-493C-9926-31DBEFD2B409}"/>
    <pc:docChg chg="modSld">
      <pc:chgData name="Maxbao" userId="60f87d71-f48e-426d-9a55-4766703778a1" providerId="ADAL" clId="{593E1E7C-C01F-493C-9926-31DBEFD2B409}" dt="2023-11-10T02:35:28.433" v="0" actId="478"/>
      <pc:docMkLst>
        <pc:docMk/>
      </pc:docMkLst>
      <pc:sldChg chg="delSp">
        <pc:chgData name="Maxbao" userId="60f87d71-f48e-426d-9a55-4766703778a1" providerId="ADAL" clId="{593E1E7C-C01F-493C-9926-31DBEFD2B409}" dt="2023-11-10T02:35:28.433" v="0" actId="478"/>
        <pc:sldMkLst>
          <pc:docMk/>
          <pc:sldMk cId="1842035071" sldId="716"/>
        </pc:sldMkLst>
        <pc:picChg chg="del">
          <ac:chgData name="Maxbao" userId="60f87d71-f48e-426d-9a55-4766703778a1" providerId="ADAL" clId="{593E1E7C-C01F-493C-9926-31DBEFD2B409}" dt="2023-11-10T02:35:28.433" v="0" actId="478"/>
          <ac:picMkLst>
            <pc:docMk/>
            <pc:sldMk cId="1842035071" sldId="716"/>
            <ac:picMk id="2" creationId="{C5E48BAD-1624-C4A2-C693-62DE1543802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95235" name="Rectangle 3"/>
          <p:cNvSpPr>
            <a:spLocks noGrp="1" noChangeArrowheads="1"/>
          </p:cNvSpPr>
          <p:nvPr>
            <p:ph type="dt" sz="quarter"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ChangeArrowheads="1"/>
          </p:cNvSpPr>
          <p:nvPr>
            <p:ph type="ftr" sz="quarter" idx="2"/>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95237" name="Rectangle 5"/>
          <p:cNvSpPr>
            <a:spLocks noGrp="1" noChangeArrowheads="1"/>
          </p:cNvSpPr>
          <p:nvPr>
            <p:ph type="sldNum" sz="quarter" idx="3"/>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D81C2A35-6AED-4234-94B1-D63BE6F64404}" type="slidenum">
              <a:rPr lang="zh-CN" altLang="en-US"/>
              <a:pPr>
                <a:defRPr/>
              </a:pPr>
              <a:t>‹#›</a:t>
            </a:fld>
            <a:endParaRPr lang="en-US" altLang="zh-CN"/>
          </a:p>
        </p:txBody>
      </p:sp>
    </p:spTree>
    <p:extLst>
      <p:ext uri="{BB962C8B-B14F-4D97-AF65-F5344CB8AC3E}">
        <p14:creationId xmlns:p14="http://schemas.microsoft.com/office/powerpoint/2010/main" val="1680062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bwMode="auto">
          <a:xfrm>
            <a:off x="0"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zh-CN" altLang="en-US"/>
          </a:p>
        </p:txBody>
      </p:sp>
      <p:sp>
        <p:nvSpPr>
          <p:cNvPr id="251907" name="Rectangle 3"/>
          <p:cNvSpPr>
            <a:spLocks noGrp="1" noChangeArrowheads="1"/>
          </p:cNvSpPr>
          <p:nvPr>
            <p:ph type="dt" idx="1"/>
          </p:nvPr>
        </p:nvSpPr>
        <p:spPr bwMode="auto">
          <a:xfrm>
            <a:off x="4022725" y="0"/>
            <a:ext cx="3078163" cy="449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ltLang="zh-CN"/>
          </a:p>
        </p:txBody>
      </p:sp>
      <p:sp>
        <p:nvSpPr>
          <p:cNvPr id="95236" name="Rectangle 4"/>
          <p:cNvSpPr>
            <a:spLocks noGrp="1" noRot="1" noChangeAspect="1" noChangeArrowheads="1" noTextEdit="1"/>
          </p:cNvSpPr>
          <p:nvPr>
            <p:ph type="sldImg" idx="2"/>
          </p:nvPr>
        </p:nvSpPr>
        <p:spPr bwMode="auto">
          <a:xfrm>
            <a:off x="1303338" y="674688"/>
            <a:ext cx="4495800" cy="3371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9" name="Rectangle 5"/>
          <p:cNvSpPr>
            <a:spLocks noGrp="1" noChangeArrowheads="1"/>
          </p:cNvSpPr>
          <p:nvPr>
            <p:ph type="body" sz="quarter" idx="3"/>
          </p:nvPr>
        </p:nvSpPr>
        <p:spPr bwMode="auto">
          <a:xfrm>
            <a:off x="709613" y="4270375"/>
            <a:ext cx="5683250" cy="4046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51910" name="Rectangle 6"/>
          <p:cNvSpPr>
            <a:spLocks noGrp="1" noChangeArrowheads="1"/>
          </p:cNvSpPr>
          <p:nvPr>
            <p:ph type="ftr" sz="quarter" idx="4"/>
          </p:nvPr>
        </p:nvSpPr>
        <p:spPr bwMode="auto">
          <a:xfrm>
            <a:off x="0"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ltLang="zh-CN"/>
          </a:p>
        </p:txBody>
      </p:sp>
      <p:sp>
        <p:nvSpPr>
          <p:cNvPr id="251911" name="Rectangle 7"/>
          <p:cNvSpPr>
            <a:spLocks noGrp="1" noChangeArrowheads="1"/>
          </p:cNvSpPr>
          <p:nvPr>
            <p:ph type="sldNum" sz="quarter" idx="5"/>
          </p:nvPr>
        </p:nvSpPr>
        <p:spPr bwMode="auto">
          <a:xfrm>
            <a:off x="4022725" y="8540750"/>
            <a:ext cx="3078163" cy="4492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mn-ea"/>
              </a:defRPr>
            </a:lvl1pPr>
          </a:lstStyle>
          <a:p>
            <a:pPr>
              <a:defRPr/>
            </a:pPr>
            <a:fld id="{B338DA94-EE29-4362-979B-AEC6F3879B25}" type="slidenum">
              <a:rPr lang="zh-CN" altLang="en-US"/>
              <a:pPr>
                <a:defRPr/>
              </a:pPr>
              <a:t>‹#›</a:t>
            </a:fld>
            <a:endParaRPr lang="en-US" altLang="zh-CN"/>
          </a:p>
        </p:txBody>
      </p:sp>
    </p:spTree>
    <p:extLst>
      <p:ext uri="{BB962C8B-B14F-4D97-AF65-F5344CB8AC3E}">
        <p14:creationId xmlns:p14="http://schemas.microsoft.com/office/powerpoint/2010/main" val="13704676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问题：何时归约？</a:t>
            </a:r>
          </a:p>
        </p:txBody>
      </p:sp>
      <p:sp>
        <p:nvSpPr>
          <p:cNvPr id="4" name="灯片编号占位符 3"/>
          <p:cNvSpPr>
            <a:spLocks noGrp="1"/>
          </p:cNvSpPr>
          <p:nvPr>
            <p:ph type="sldNum" sz="quarter" idx="10"/>
          </p:nvPr>
        </p:nvSpPr>
        <p:spPr/>
        <p:txBody>
          <a:bodyPr/>
          <a:lstStyle/>
          <a:p>
            <a:pPr>
              <a:defRPr/>
            </a:pPr>
            <a:fld id="{B338DA94-EE29-4362-979B-AEC6F3879B25}" type="slidenum">
              <a:rPr lang="zh-CN" altLang="en-US" smtClean="0"/>
              <a:pPr>
                <a:defRPr/>
              </a:pPr>
              <a:t>3</a:t>
            </a:fld>
            <a:endParaRPr lang="en-US" altLang="zh-CN"/>
          </a:p>
        </p:txBody>
      </p:sp>
    </p:spTree>
    <p:extLst>
      <p:ext uri="{BB962C8B-B14F-4D97-AF65-F5344CB8AC3E}">
        <p14:creationId xmlns:p14="http://schemas.microsoft.com/office/powerpoint/2010/main" val="267366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t>问题：应用哪个产生式进行归约？</a:t>
            </a:r>
          </a:p>
          <a:p>
            <a:endParaRPr lang="zh-CN" altLang="en-US" dirty="0"/>
          </a:p>
        </p:txBody>
      </p:sp>
      <p:sp>
        <p:nvSpPr>
          <p:cNvPr id="4" name="灯片编号占位符 3"/>
          <p:cNvSpPr>
            <a:spLocks noGrp="1"/>
          </p:cNvSpPr>
          <p:nvPr>
            <p:ph type="sldNum" sz="quarter" idx="10"/>
          </p:nvPr>
        </p:nvSpPr>
        <p:spPr/>
        <p:txBody>
          <a:bodyPr/>
          <a:lstStyle/>
          <a:p>
            <a:pPr>
              <a:defRPr/>
            </a:pPr>
            <a:fld id="{B338DA94-EE29-4362-979B-AEC6F3879B25}" type="slidenum">
              <a:rPr lang="zh-CN" altLang="en-US" smtClean="0"/>
              <a:pPr>
                <a:defRPr/>
              </a:pPr>
              <a:t>5</a:t>
            </a:fld>
            <a:endParaRPr lang="en-US" altLang="zh-CN"/>
          </a:p>
        </p:txBody>
      </p:sp>
    </p:spTree>
    <p:extLst>
      <p:ext uri="{BB962C8B-B14F-4D97-AF65-F5344CB8AC3E}">
        <p14:creationId xmlns:p14="http://schemas.microsoft.com/office/powerpoint/2010/main" val="3882745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gray">
          <a:xfrm>
            <a:off x="0" y="2971800"/>
            <a:ext cx="9144000" cy="9144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5" name="Text Box 14"/>
          <p:cNvSpPr txBox="1">
            <a:spLocks noChangeArrowheads="1"/>
          </p:cNvSpPr>
          <p:nvPr/>
        </p:nvSpPr>
        <p:spPr bwMode="auto">
          <a:xfrm>
            <a:off x="381000" y="319088"/>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a:latin typeface="Verdana" pitchFamily="34" charset="0"/>
                <a:ea typeface="华文行楷" pitchFamily="2" charset="-122"/>
              </a:rPr>
              <a:t>编译原理</a:t>
            </a:r>
          </a:p>
        </p:txBody>
      </p:sp>
      <p:sp>
        <p:nvSpPr>
          <p:cNvPr id="6" name="Rectangle 18"/>
          <p:cNvSpPr>
            <a:spLocks noChangeArrowheads="1"/>
          </p:cNvSpPr>
          <p:nvPr/>
        </p:nvSpPr>
        <p:spPr bwMode="gray">
          <a:xfrm>
            <a:off x="0" y="2895600"/>
            <a:ext cx="8229600" cy="9144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3075" name="Rectangle 3"/>
          <p:cNvSpPr>
            <a:spLocks noGrp="1" noChangeArrowheads="1"/>
          </p:cNvSpPr>
          <p:nvPr>
            <p:ph type="subTitle" idx="1"/>
          </p:nvPr>
        </p:nvSpPr>
        <p:spPr bwMode="black">
          <a:xfrm>
            <a:off x="1905000" y="5410200"/>
            <a:ext cx="5181600" cy="533400"/>
          </a:xfrm>
        </p:spPr>
        <p:txBody>
          <a:bodyPr/>
          <a:lstStyle>
            <a:lvl1pPr marL="0" indent="0" algn="ctr">
              <a:buFont typeface="Wingdings" pitchFamily="2" charset="2"/>
              <a:buNone/>
              <a:defRPr sz="2400">
                <a:latin typeface="华文新魏" pitchFamily="2" charset="-122"/>
              </a:defRPr>
            </a:lvl1pPr>
          </a:lstStyle>
          <a:p>
            <a:r>
              <a:rPr lang="en-US" altLang="zh-CN"/>
              <a:t>Click to edit Master subtitle style</a:t>
            </a:r>
          </a:p>
        </p:txBody>
      </p:sp>
      <p:sp>
        <p:nvSpPr>
          <p:cNvPr id="3074" name="Rectangle 2"/>
          <p:cNvSpPr>
            <a:spLocks noGrp="1" noChangeArrowheads="1"/>
          </p:cNvSpPr>
          <p:nvPr>
            <p:ph type="ctrTitle"/>
          </p:nvPr>
        </p:nvSpPr>
        <p:spPr>
          <a:xfrm>
            <a:off x="685800" y="3048000"/>
            <a:ext cx="7924800" cy="685800"/>
          </a:xfrm>
        </p:spPr>
        <p:txBody>
          <a:bodyPr/>
          <a:lstStyle>
            <a:lvl1pPr>
              <a:defRPr sz="3600">
                <a:latin typeface="华文新魏" pitchFamily="2" charset="-122"/>
                <a:ea typeface="华文新魏" pitchFamily="2" charset="-122"/>
              </a:defRPr>
            </a:lvl1pPr>
          </a:lstStyle>
          <a:p>
            <a:r>
              <a:rPr lang="en-US" altLang="zh-CN"/>
              <a:t>Click to edit Master title style</a:t>
            </a:r>
          </a:p>
        </p:txBody>
      </p:sp>
      <p:sp>
        <p:nvSpPr>
          <p:cNvPr id="7" name="Rectangle 4"/>
          <p:cNvSpPr>
            <a:spLocks noGrp="1" noChangeArrowheads="1"/>
          </p:cNvSpPr>
          <p:nvPr>
            <p:ph type="dt" sz="half" idx="10"/>
          </p:nvPr>
        </p:nvSpPr>
        <p:spPr>
          <a:xfrm>
            <a:off x="3810000" y="6477000"/>
            <a:ext cx="2133600" cy="244475"/>
          </a:xfrm>
          <a:prstGeom prst="rect">
            <a:avLst/>
          </a:prstGeom>
        </p:spPr>
        <p:txBody>
          <a:bodyPr/>
          <a:lstStyle>
            <a:lvl1pPr algn="ctr">
              <a:defRPr sz="1200">
                <a:solidFill>
                  <a:schemeClr val="bg1"/>
                </a:solidFill>
                <a:latin typeface="Arial" charset="0"/>
                <a:ea typeface="宋体" charset="-122"/>
              </a:defRPr>
            </a:lvl1pPr>
          </a:lstStyle>
          <a:p>
            <a:pPr>
              <a:defRPr/>
            </a:pPr>
            <a:fld id="{E122F527-1D9A-4E56-BC52-605CABEF4F3D}" type="datetime1">
              <a:rPr lang="zh-CN" altLang="en-US"/>
              <a:pPr>
                <a:defRPr/>
              </a:pPr>
              <a:t>2023/11/10</a:t>
            </a:fld>
            <a:endParaRPr lang="en-US" altLang="zh-CN"/>
          </a:p>
        </p:txBody>
      </p:sp>
      <p:sp>
        <p:nvSpPr>
          <p:cNvPr id="8" name="Rectangle 5"/>
          <p:cNvSpPr>
            <a:spLocks noGrp="1" noChangeArrowheads="1"/>
          </p:cNvSpPr>
          <p:nvPr>
            <p:ph type="ftr" sz="quarter" idx="11"/>
          </p:nvPr>
        </p:nvSpPr>
        <p:spPr>
          <a:xfrm>
            <a:off x="228600" y="6477000"/>
            <a:ext cx="2895600" cy="244475"/>
          </a:xfrm>
          <a:prstGeom prst="rect">
            <a:avLst/>
          </a:prstGeom>
        </p:spPr>
        <p:txBody>
          <a:bodyPr/>
          <a:lstStyle>
            <a:lvl1pPr algn="ctr">
              <a:defRPr sz="1200">
                <a:latin typeface="Arial" charset="0"/>
                <a:ea typeface="+mn-ea"/>
              </a:defRPr>
            </a:lvl1pPr>
          </a:lstStyle>
          <a:p>
            <a:pPr>
              <a:defRPr/>
            </a:pPr>
            <a:endParaRPr lang="en-US" altLang="zh-CN"/>
          </a:p>
        </p:txBody>
      </p:sp>
      <p:sp>
        <p:nvSpPr>
          <p:cNvPr id="9" name="Rectangle 6"/>
          <p:cNvSpPr>
            <a:spLocks noGrp="1" noChangeArrowheads="1"/>
          </p:cNvSpPr>
          <p:nvPr>
            <p:ph type="sldNum" sz="quarter" idx="12"/>
          </p:nvPr>
        </p:nvSpPr>
        <p:spPr>
          <a:xfrm>
            <a:off x="6553200" y="6477000"/>
            <a:ext cx="2133600" cy="244475"/>
          </a:xfrm>
        </p:spPr>
        <p:txBody>
          <a:bodyPr/>
          <a:lstStyle>
            <a:lvl1pPr algn="ctr">
              <a:defRPr sz="1200" b="0">
                <a:solidFill>
                  <a:schemeClr val="bg1"/>
                </a:solidFill>
                <a:latin typeface="Arial" charset="0"/>
              </a:defRPr>
            </a:lvl1pPr>
          </a:lstStyle>
          <a:p>
            <a:pPr>
              <a:defRPr/>
            </a:pPr>
            <a:fld id="{03A35029-ACBD-42BD-978D-75B355900AC0}" type="slidenum">
              <a:rPr lang="zh-CN" altLang="en-US"/>
              <a:pPr>
                <a:defRPr/>
              </a:pPr>
              <a:t>‹#›</a:t>
            </a:fld>
            <a:endParaRPr lang="en-US" altLang="zh-CN"/>
          </a:p>
        </p:txBody>
      </p:sp>
    </p:spTree>
    <p:extLst>
      <p:ext uri="{BB962C8B-B14F-4D97-AF65-F5344CB8AC3E}">
        <p14:creationId xmlns:p14="http://schemas.microsoft.com/office/powerpoint/2010/main" val="415831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F7A6F3E0-9E59-496A-BA6D-9B5D7E22F91E}" type="slidenum">
              <a:rPr lang="zh-CN" altLang="en-US"/>
              <a:pPr>
                <a:defRPr/>
              </a:pPr>
              <a:t>‹#›</a:t>
            </a:fld>
            <a:endParaRPr lang="en-US" altLang="zh-CN"/>
          </a:p>
        </p:txBody>
      </p:sp>
    </p:spTree>
    <p:extLst>
      <p:ext uri="{BB962C8B-B14F-4D97-AF65-F5344CB8AC3E}">
        <p14:creationId xmlns:p14="http://schemas.microsoft.com/office/powerpoint/2010/main" val="637376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764D92E9-CE8D-48C5-8337-4618BFBF0B6D}" type="slidenum">
              <a:rPr lang="zh-CN" altLang="en-US"/>
              <a:pPr>
                <a:defRPr/>
              </a:pPr>
              <a:t>‹#›</a:t>
            </a:fld>
            <a:endParaRPr lang="en-US" altLang="zh-CN"/>
          </a:p>
        </p:txBody>
      </p:sp>
    </p:spTree>
    <p:extLst>
      <p:ext uri="{BB962C8B-B14F-4D97-AF65-F5344CB8AC3E}">
        <p14:creationId xmlns:p14="http://schemas.microsoft.com/office/powerpoint/2010/main" val="1511982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930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19800" cy="5930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F99B3B2F-627D-4759-A3C9-CDAD53490585}" type="slidenum">
              <a:rPr lang="zh-CN" altLang="en-US"/>
              <a:pPr>
                <a:defRPr/>
              </a:pPr>
              <a:t>‹#›</a:t>
            </a:fld>
            <a:endParaRPr lang="en-US" altLang="zh-CN"/>
          </a:p>
        </p:txBody>
      </p:sp>
    </p:spTree>
    <p:extLst>
      <p:ext uri="{BB962C8B-B14F-4D97-AF65-F5344CB8AC3E}">
        <p14:creationId xmlns:p14="http://schemas.microsoft.com/office/powerpoint/2010/main" val="119664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533400"/>
            <a:ext cx="73914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40EA4694-D4BC-4320-AA98-6A8F97B83AFF}" type="slidenum">
              <a:rPr lang="zh-CN" altLang="en-US"/>
              <a:pPr>
                <a:defRPr/>
              </a:pPr>
              <a:t>‹#›</a:t>
            </a:fld>
            <a:endParaRPr lang="en-US" altLang="zh-CN"/>
          </a:p>
        </p:txBody>
      </p:sp>
    </p:spTree>
    <p:extLst>
      <p:ext uri="{BB962C8B-B14F-4D97-AF65-F5344CB8AC3E}">
        <p14:creationId xmlns:p14="http://schemas.microsoft.com/office/powerpoint/2010/main" val="162309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b="0" i="0" baseline="0">
                <a:latin typeface="Verdana" pitchFamily="34"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400">
                <a:solidFill>
                  <a:schemeClr val="bg2">
                    <a:lumMod val="10000"/>
                  </a:schemeClr>
                </a:solidFill>
                <a:latin typeface="Times New Roman" pitchFamily="18" charset="0"/>
                <a:cs typeface="Times New Roman" pitchFamily="18" charset="0"/>
              </a:defRPr>
            </a:lvl1pPr>
            <a:lvl2pPr>
              <a:defRPr sz="2200">
                <a:solidFill>
                  <a:schemeClr val="bg2">
                    <a:lumMod val="10000"/>
                  </a:schemeClr>
                </a:solidFill>
                <a:latin typeface="Times New Roman" pitchFamily="18" charset="0"/>
                <a:cs typeface="Times New Roman" pitchFamily="18" charset="0"/>
              </a:defRPr>
            </a:lvl2pPr>
            <a:lvl3pPr>
              <a:defRPr sz="2000">
                <a:solidFill>
                  <a:schemeClr val="bg2">
                    <a:lumMod val="10000"/>
                  </a:schemeClr>
                </a:solidFill>
                <a:latin typeface="Times New Roman" pitchFamily="18" charset="0"/>
                <a:cs typeface="Times New Roman" pitchFamily="18" charset="0"/>
              </a:defRPr>
            </a:lvl3pPr>
            <a:lvl4pPr>
              <a:defRPr sz="1800">
                <a:solidFill>
                  <a:schemeClr val="bg2">
                    <a:lumMod val="10000"/>
                  </a:schemeClr>
                </a:solidFill>
                <a:latin typeface="Times New Roman" pitchFamily="18" charset="0"/>
                <a:cs typeface="Times New Roman" pitchFamily="18" charset="0"/>
              </a:defRPr>
            </a:lvl4pPr>
            <a:lvl5pPr>
              <a:defRPr sz="1800">
                <a:solidFill>
                  <a:schemeClr val="bg2">
                    <a:lumMod val="10000"/>
                  </a:schemeClr>
                </a:solidFill>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C1FA3E29-D973-489B-A7B3-0263A88B31E8}" type="slidenum">
              <a:rPr lang="zh-CN" altLang="en-US"/>
              <a:pPr>
                <a:defRPr/>
              </a:pPr>
              <a:t>‹#›</a:t>
            </a:fld>
            <a:endParaRPr lang="en-US" altLang="zh-CN"/>
          </a:p>
        </p:txBody>
      </p:sp>
    </p:spTree>
    <p:extLst>
      <p:ext uri="{BB962C8B-B14F-4D97-AF65-F5344CB8AC3E}">
        <p14:creationId xmlns:p14="http://schemas.microsoft.com/office/powerpoint/2010/main" val="32272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457200" y="838200"/>
            <a:ext cx="8229600"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838200" y="304800"/>
            <a:ext cx="7391400" cy="563563"/>
          </a:xfrm>
        </p:spPr>
        <p:txBody>
          <a:bodyPr/>
          <a:lstStyle>
            <a:lvl1pPr>
              <a:defRPr sz="2800">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a:xfrm>
            <a:off x="457200" y="1219200"/>
            <a:ext cx="8229600" cy="5092700"/>
          </a:xfrm>
        </p:spPr>
        <p:txBody>
          <a:bodyPr/>
          <a:lstStyle>
            <a:lvl1pPr>
              <a:defRPr baseline="0">
                <a:latin typeface="Times New Roman" pitchFamily="18" charset="0"/>
              </a:defRPr>
            </a:lvl1pPr>
            <a:lvl2pPr>
              <a:defRPr baseline="0">
                <a:latin typeface="Times New Roman" pitchFamily="18" charset="0"/>
              </a:defRPr>
            </a:lvl2pPr>
            <a:lvl3pPr>
              <a:defRPr baseline="0">
                <a:latin typeface="Times New Roman" pitchFamily="18" charset="0"/>
              </a:defRPr>
            </a:lvl3pPr>
            <a:lvl4pPr>
              <a:defRPr baseline="0">
                <a:latin typeface="Times New Roman" pitchFamily="18" charset="0"/>
              </a:defRPr>
            </a:lvl4pPr>
            <a:lvl5pPr>
              <a:defRPr baseline="0">
                <a:latin typeface="Times New Roman" pitchFamily="18"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76391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8857C639-578F-4A89-823C-D335A7E68990}" type="slidenum">
              <a:rPr lang="zh-CN" altLang="en-US"/>
              <a:pPr>
                <a:defRPr/>
              </a:pPr>
              <a:t>‹#›</a:t>
            </a:fld>
            <a:endParaRPr lang="en-US" altLang="zh-CN"/>
          </a:p>
        </p:txBody>
      </p:sp>
    </p:spTree>
    <p:extLst>
      <p:ext uri="{BB962C8B-B14F-4D97-AF65-F5344CB8AC3E}">
        <p14:creationId xmlns:p14="http://schemas.microsoft.com/office/powerpoint/2010/main" val="80609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a:t>单击此处编辑母版标题样式</a:t>
            </a:r>
          </a:p>
        </p:txBody>
      </p:sp>
      <p:sp>
        <p:nvSpPr>
          <p:cNvPr id="3" name="内容占位符 2"/>
          <p:cNvSpPr>
            <a:spLocks noGrp="1"/>
          </p:cNvSpPr>
          <p:nvPr>
            <p:ph sz="half" idx="1"/>
          </p:nvPr>
        </p:nvSpPr>
        <p:spPr>
          <a:xfrm>
            <a:off x="457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5092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fld id="{6B9BCD15-5907-4BE4-B6FB-BBEAB938960F}" type="slidenum">
              <a:rPr lang="zh-CN" altLang="en-US"/>
              <a:pPr>
                <a:defRPr/>
              </a:pPr>
              <a:t>‹#›</a:t>
            </a:fld>
            <a:endParaRPr lang="en-US" altLang="zh-CN"/>
          </a:p>
        </p:txBody>
      </p:sp>
    </p:spTree>
    <p:extLst>
      <p:ext uri="{BB962C8B-B14F-4D97-AF65-F5344CB8AC3E}">
        <p14:creationId xmlns:p14="http://schemas.microsoft.com/office/powerpoint/2010/main" val="144414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fld id="{80A4FC0D-D672-4544-914B-6C06F4B0ED22}" type="slidenum">
              <a:rPr lang="zh-CN" altLang="en-US"/>
              <a:pPr>
                <a:defRPr/>
              </a:pPr>
              <a:t>‹#›</a:t>
            </a:fld>
            <a:endParaRPr lang="en-US" altLang="zh-CN"/>
          </a:p>
        </p:txBody>
      </p:sp>
    </p:spTree>
    <p:extLst>
      <p:ext uri="{BB962C8B-B14F-4D97-AF65-F5344CB8AC3E}">
        <p14:creationId xmlns:p14="http://schemas.microsoft.com/office/powerpoint/2010/main" val="375823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fld id="{F89448C4-75F5-4039-911A-B9AB1A44B5E2}" type="slidenum">
              <a:rPr lang="zh-CN" altLang="en-US"/>
              <a:pPr>
                <a:defRPr/>
              </a:pPr>
              <a:t>‹#›</a:t>
            </a:fld>
            <a:endParaRPr lang="en-US" altLang="zh-CN"/>
          </a:p>
        </p:txBody>
      </p:sp>
    </p:spTree>
    <p:extLst>
      <p:ext uri="{BB962C8B-B14F-4D97-AF65-F5344CB8AC3E}">
        <p14:creationId xmlns:p14="http://schemas.microsoft.com/office/powerpoint/2010/main" val="249927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A74D95AF-F324-4FC3-99A8-E76531F9D3A3}" type="slidenum">
              <a:rPr lang="zh-CN" altLang="en-US"/>
              <a:pPr>
                <a:defRPr/>
              </a:pPr>
              <a:t>‹#›</a:t>
            </a:fld>
            <a:endParaRPr lang="en-US" altLang="zh-CN"/>
          </a:p>
        </p:txBody>
      </p:sp>
    </p:spTree>
    <p:extLst>
      <p:ext uri="{BB962C8B-B14F-4D97-AF65-F5344CB8AC3E}">
        <p14:creationId xmlns:p14="http://schemas.microsoft.com/office/powerpoint/2010/main" val="280660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55D6C24D-4878-4DA6-BD52-AFF6910B1712}" type="slidenum">
              <a:rPr lang="zh-CN" altLang="en-US"/>
              <a:pPr>
                <a:defRPr/>
              </a:pPr>
              <a:t>‹#›</a:t>
            </a:fld>
            <a:endParaRPr lang="en-US" altLang="zh-CN"/>
          </a:p>
        </p:txBody>
      </p:sp>
    </p:spTree>
    <p:extLst>
      <p:ext uri="{BB962C8B-B14F-4D97-AF65-F5344CB8AC3E}">
        <p14:creationId xmlns:p14="http://schemas.microsoft.com/office/powerpoint/2010/main" val="264851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0" y="533400"/>
            <a:ext cx="9144000" cy="685800"/>
          </a:xfrm>
          <a:prstGeom prst="rect">
            <a:avLst/>
          </a:prstGeom>
          <a:gradFill rotWithShape="1">
            <a:gsLst>
              <a:gs pos="0">
                <a:schemeClr val="accent1">
                  <a:gamma/>
                  <a:tint val="12549"/>
                  <a:invGamma/>
                  <a:alpha val="0"/>
                </a:schemeClr>
              </a:gs>
              <a:gs pos="100000">
                <a:schemeClr val="accent1"/>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40" name="Rectangle 16"/>
          <p:cNvSpPr>
            <a:spLocks noChangeArrowheads="1"/>
          </p:cNvSpPr>
          <p:nvPr/>
        </p:nvSpPr>
        <p:spPr bwMode="gray">
          <a:xfrm>
            <a:off x="0" y="457200"/>
            <a:ext cx="8229600" cy="685800"/>
          </a:xfrm>
          <a:prstGeom prst="rect">
            <a:avLst/>
          </a:prstGeom>
          <a:gradFill rotWithShape="1">
            <a:gsLst>
              <a:gs pos="0">
                <a:schemeClr val="tx2"/>
              </a:gs>
              <a:gs pos="100000">
                <a:schemeClr val="tx2">
                  <a:gamma/>
                  <a:shade val="46275"/>
                  <a:invGamma/>
                  <a:alpha val="0"/>
                </a:schemeClr>
              </a:gs>
            </a:gsLst>
            <a:lin ang="0" scaled="1"/>
          </a:gradFill>
          <a:ln w="9525">
            <a:noFill/>
            <a:miter lim="800000"/>
            <a:headEnd/>
            <a:tailEnd/>
          </a:ln>
          <a:effectLst/>
        </p:spPr>
        <p:txBody>
          <a:bodyPr wrap="none" anchor="ctr"/>
          <a:lstStyle/>
          <a:p>
            <a:pPr>
              <a:defRPr/>
            </a:pPr>
            <a:endParaRPr lang="zh-CN" altLang="en-US">
              <a:ea typeface="+mn-ea"/>
            </a:endParaRPr>
          </a:p>
        </p:txBody>
      </p:sp>
      <p:sp>
        <p:nvSpPr>
          <p:cNvPr id="1028" name="Rectangle 3"/>
          <p:cNvSpPr>
            <a:spLocks noGrp="1" noChangeArrowheads="1"/>
          </p:cNvSpPr>
          <p:nvPr>
            <p:ph type="body" idx="1"/>
          </p:nvPr>
        </p:nvSpPr>
        <p:spPr bwMode="auto">
          <a:xfrm>
            <a:off x="457200" y="1371600"/>
            <a:ext cx="82296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6629400" y="6553200"/>
            <a:ext cx="2133600" cy="25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pPr>
              <a:defRPr/>
            </a:pPr>
            <a:fld id="{9B008241-33C1-4D11-962E-E44A5087789F}" type="slidenum">
              <a:rPr lang="zh-CN" altLang="en-US"/>
              <a:pPr>
                <a:defRPr/>
              </a:pPr>
              <a:t>‹#›</a:t>
            </a:fld>
            <a:endParaRPr lang="en-US" altLang="zh-CN"/>
          </a:p>
        </p:txBody>
      </p:sp>
      <p:sp>
        <p:nvSpPr>
          <p:cNvPr id="2" name="Rectangle 2"/>
          <p:cNvSpPr>
            <a:spLocks noGrp="1" noChangeArrowheads="1"/>
          </p:cNvSpPr>
          <p:nvPr>
            <p:ph type="title"/>
          </p:nvPr>
        </p:nvSpPr>
        <p:spPr bwMode="white">
          <a:xfrm>
            <a:off x="838200" y="533400"/>
            <a:ext cx="7391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945" r:id="rId1"/>
    <p:sldLayoutId id="2147483934" r:id="rId2"/>
    <p:sldLayoutId id="2147483946"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Lst>
  <p:hf hdr="0"/>
  <p:txStyles>
    <p:titleStyle>
      <a:lvl1pPr algn="ctr" rtl="0" eaLnBrk="0" fontAlgn="base" hangingPunct="0">
        <a:spcBef>
          <a:spcPct val="0"/>
        </a:spcBef>
        <a:spcAft>
          <a:spcPct val="0"/>
        </a:spcAft>
        <a:defRPr sz="2800">
          <a:solidFill>
            <a:schemeClr val="bg1"/>
          </a:solidFill>
          <a:latin typeface="+mj-lt"/>
          <a:ea typeface="+mj-ea"/>
          <a:cs typeface="+mj-cs"/>
        </a:defRPr>
      </a:lvl1pPr>
      <a:lvl2pPr algn="ctr" rtl="0" eaLnBrk="0" fontAlgn="base" hangingPunct="0">
        <a:spcBef>
          <a:spcPct val="0"/>
        </a:spcBef>
        <a:spcAft>
          <a:spcPct val="0"/>
        </a:spcAft>
        <a:defRPr sz="2800">
          <a:solidFill>
            <a:schemeClr val="bg1"/>
          </a:solidFill>
          <a:latin typeface="华文行楷" pitchFamily="2" charset="-122"/>
          <a:ea typeface="华文行楷" pitchFamily="2" charset="-122"/>
        </a:defRPr>
      </a:lvl2pPr>
      <a:lvl3pPr algn="ctr" rtl="0" eaLnBrk="0" fontAlgn="base" hangingPunct="0">
        <a:spcBef>
          <a:spcPct val="0"/>
        </a:spcBef>
        <a:spcAft>
          <a:spcPct val="0"/>
        </a:spcAft>
        <a:defRPr sz="2800">
          <a:solidFill>
            <a:schemeClr val="bg1"/>
          </a:solidFill>
          <a:latin typeface="华文行楷" pitchFamily="2" charset="-122"/>
          <a:ea typeface="华文行楷" pitchFamily="2" charset="-122"/>
        </a:defRPr>
      </a:lvl3pPr>
      <a:lvl4pPr algn="ctr" rtl="0" eaLnBrk="0" fontAlgn="base" hangingPunct="0">
        <a:spcBef>
          <a:spcPct val="0"/>
        </a:spcBef>
        <a:spcAft>
          <a:spcPct val="0"/>
        </a:spcAft>
        <a:defRPr sz="2800">
          <a:solidFill>
            <a:schemeClr val="bg1"/>
          </a:solidFill>
          <a:latin typeface="华文行楷" pitchFamily="2" charset="-122"/>
          <a:ea typeface="华文行楷" pitchFamily="2" charset="-122"/>
        </a:defRPr>
      </a:lvl4pPr>
      <a:lvl5pPr algn="ctr" rtl="0" eaLnBrk="0" fontAlgn="base" hangingPunct="0">
        <a:spcBef>
          <a:spcPct val="0"/>
        </a:spcBef>
        <a:spcAft>
          <a:spcPct val="0"/>
        </a:spcAft>
        <a:defRPr sz="2800">
          <a:solidFill>
            <a:schemeClr val="bg1"/>
          </a:solidFill>
          <a:latin typeface="华文行楷" pitchFamily="2" charset="-122"/>
          <a:ea typeface="华文行楷" pitchFamily="2" charset="-122"/>
        </a:defRPr>
      </a:lvl5pPr>
      <a:lvl6pPr marL="457200" algn="ctr" rtl="0" fontAlgn="base">
        <a:spcBef>
          <a:spcPct val="0"/>
        </a:spcBef>
        <a:spcAft>
          <a:spcPct val="0"/>
        </a:spcAft>
        <a:defRPr sz="3200">
          <a:solidFill>
            <a:schemeClr val="bg1"/>
          </a:solidFill>
          <a:latin typeface="华文行楷" pitchFamily="2" charset="-122"/>
          <a:ea typeface="华文行楷" pitchFamily="2" charset="-122"/>
        </a:defRPr>
      </a:lvl6pPr>
      <a:lvl7pPr marL="914400" algn="ctr" rtl="0" fontAlgn="base">
        <a:spcBef>
          <a:spcPct val="0"/>
        </a:spcBef>
        <a:spcAft>
          <a:spcPct val="0"/>
        </a:spcAft>
        <a:defRPr sz="3200">
          <a:solidFill>
            <a:schemeClr val="bg1"/>
          </a:solidFill>
          <a:latin typeface="华文行楷" pitchFamily="2" charset="-122"/>
          <a:ea typeface="华文行楷" pitchFamily="2" charset="-122"/>
        </a:defRPr>
      </a:lvl7pPr>
      <a:lvl8pPr marL="1371600" algn="ctr" rtl="0" fontAlgn="base">
        <a:spcBef>
          <a:spcPct val="0"/>
        </a:spcBef>
        <a:spcAft>
          <a:spcPct val="0"/>
        </a:spcAft>
        <a:defRPr sz="3200">
          <a:solidFill>
            <a:schemeClr val="bg1"/>
          </a:solidFill>
          <a:latin typeface="华文行楷" pitchFamily="2" charset="-122"/>
          <a:ea typeface="华文行楷" pitchFamily="2" charset="-122"/>
        </a:defRPr>
      </a:lvl8pPr>
      <a:lvl9pPr marL="1828800" algn="ctr" rtl="0" fontAlgn="base">
        <a:spcBef>
          <a:spcPct val="0"/>
        </a:spcBef>
        <a:spcAft>
          <a:spcPct val="0"/>
        </a:spcAft>
        <a:defRPr sz="3200">
          <a:solidFill>
            <a:schemeClr val="bg1"/>
          </a:solidFill>
          <a:latin typeface="华文行楷" pitchFamily="2" charset="-122"/>
          <a:ea typeface="华文行楷" pitchFamily="2" charset="-122"/>
        </a:defRPr>
      </a:lvl9pPr>
    </p:titleStyle>
    <p:bodyStyle>
      <a:lvl1pPr marL="342900" indent="-342900" algn="l" rtl="0" eaLnBrk="0" fontAlgn="base" hangingPunct="0">
        <a:lnSpc>
          <a:spcPct val="120000"/>
        </a:lnSpc>
        <a:spcBef>
          <a:spcPct val="20000"/>
        </a:spcBef>
        <a:spcAft>
          <a:spcPct val="0"/>
        </a:spcAft>
        <a:buClr>
          <a:schemeClr val="hlink"/>
        </a:buClr>
        <a:buFont typeface="Wingdings" pitchFamily="2" charset="2"/>
        <a:buChar char="v"/>
        <a:defRPr sz="24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chemeClr val="accent1"/>
        </a:buClr>
        <a:buFont typeface="Wingdings" pitchFamily="2" charset="2"/>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chemeClr val="tx1"/>
        </a:buClr>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har char="»"/>
        <a:defRPr sz="2000">
          <a:solidFill>
            <a:schemeClr val="tx1"/>
          </a:solidFill>
          <a:latin typeface="+mn-lt"/>
          <a:ea typeface="+mn-ea"/>
        </a:defRPr>
      </a:lvl5pPr>
      <a:lvl6pPr marL="2514600" indent="-228600" algn="l" rtl="0" fontAlgn="base">
        <a:lnSpc>
          <a:spcPct val="120000"/>
        </a:lnSpc>
        <a:spcBef>
          <a:spcPct val="20000"/>
        </a:spcBef>
        <a:spcAft>
          <a:spcPct val="0"/>
        </a:spcAft>
        <a:buChar char="»"/>
        <a:defRPr>
          <a:solidFill>
            <a:schemeClr val="tx1"/>
          </a:solidFill>
          <a:latin typeface="+mn-lt"/>
          <a:ea typeface="+mn-ea"/>
        </a:defRPr>
      </a:lvl6pPr>
      <a:lvl7pPr marL="2971800" indent="-228600" algn="l" rtl="0" fontAlgn="base">
        <a:lnSpc>
          <a:spcPct val="120000"/>
        </a:lnSpc>
        <a:spcBef>
          <a:spcPct val="20000"/>
        </a:spcBef>
        <a:spcAft>
          <a:spcPct val="0"/>
        </a:spcAft>
        <a:buChar char="»"/>
        <a:defRPr>
          <a:solidFill>
            <a:schemeClr val="tx1"/>
          </a:solidFill>
          <a:latin typeface="+mn-lt"/>
          <a:ea typeface="+mn-ea"/>
        </a:defRPr>
      </a:lvl7pPr>
      <a:lvl8pPr marL="3429000" indent="-228600" algn="l" rtl="0" fontAlgn="base">
        <a:lnSpc>
          <a:spcPct val="120000"/>
        </a:lnSpc>
        <a:spcBef>
          <a:spcPct val="20000"/>
        </a:spcBef>
        <a:spcAft>
          <a:spcPct val="0"/>
        </a:spcAft>
        <a:buChar char="»"/>
        <a:defRPr>
          <a:solidFill>
            <a:schemeClr val="tx1"/>
          </a:solidFill>
          <a:latin typeface="+mn-lt"/>
          <a:ea typeface="+mn-ea"/>
        </a:defRPr>
      </a:lvl8pPr>
      <a:lvl9pPr marL="3886200" indent="-228600" algn="l" rtl="0" fontAlgn="base">
        <a:lnSpc>
          <a:spcPct val="120000"/>
        </a:lnSpc>
        <a:spcBef>
          <a:spcPct val="20000"/>
        </a:spcBef>
        <a:spcAft>
          <a:spcPct val="0"/>
        </a:spcAft>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59.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zh-CN" altLang="en-US" sz="3200">
                <a:solidFill>
                  <a:srgbClr val="000000"/>
                </a:solidFill>
              </a:rPr>
              <a:t>第</a:t>
            </a:r>
            <a:r>
              <a:rPr lang="en-US" altLang="zh-CN" sz="3200">
                <a:solidFill>
                  <a:srgbClr val="000000"/>
                </a:solidFill>
                <a:latin typeface="Times New Roman" pitchFamily="18" charset="0"/>
              </a:rPr>
              <a:t>4</a:t>
            </a:r>
            <a:r>
              <a:rPr lang="zh-CN" altLang="en-US" sz="3200">
                <a:solidFill>
                  <a:srgbClr val="000000"/>
                </a:solidFill>
              </a:rPr>
              <a:t>章</a:t>
            </a:r>
            <a:r>
              <a:rPr lang="zh-CN" altLang="en-US">
                <a:solidFill>
                  <a:srgbClr val="000000"/>
                </a:solidFill>
              </a:rPr>
              <a:t> 语法分析（下）</a:t>
            </a:r>
            <a:endParaRPr lang="en-US" altLang="zh-CN" sz="3200">
              <a:solidFill>
                <a:srgbClr val="000000"/>
              </a:solidFill>
            </a:endParaRPr>
          </a:p>
        </p:txBody>
      </p:sp>
      <p:sp>
        <p:nvSpPr>
          <p:cNvPr id="4099" name="Rectangle 3"/>
          <p:cNvSpPr>
            <a:spLocks noGrp="1" noChangeArrowheads="1"/>
          </p:cNvSpPr>
          <p:nvPr>
            <p:ph type="subTitle" idx="1"/>
          </p:nvPr>
        </p:nvSpPr>
        <p:spPr>
          <a:xfrm>
            <a:off x="1600200" y="5181600"/>
            <a:ext cx="5715000" cy="533400"/>
          </a:xfrm>
        </p:spPr>
        <p:txBody>
          <a:bodyPr/>
          <a:lstStyle/>
          <a:p>
            <a:pPr eaLnBrk="1" hangingPunct="1"/>
            <a:r>
              <a:rPr lang="zh-CN" altLang="en-US" sz="2000"/>
              <a:t>西北大学信息学院计算机科学系 付丽娜</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a:t>句柄剪枝</a:t>
            </a:r>
          </a:p>
        </p:txBody>
      </p:sp>
      <p:sp>
        <p:nvSpPr>
          <p:cNvPr id="16387" name="内容占位符 2"/>
          <p:cNvSpPr>
            <a:spLocks noGrp="1"/>
          </p:cNvSpPr>
          <p:nvPr>
            <p:ph idx="1"/>
          </p:nvPr>
        </p:nvSpPr>
        <p:spPr>
          <a:xfrm>
            <a:off x="457200" y="1371600"/>
            <a:ext cx="8534400" cy="4572000"/>
          </a:xfrm>
        </p:spPr>
        <p:txBody>
          <a:bodyPr/>
          <a:lstStyle/>
          <a:p>
            <a:pPr>
              <a:defRPr/>
            </a:pPr>
            <a:r>
              <a:rPr lang="zh-CN" altLang="en-US" dirty="0"/>
              <a:t>句柄的特点</a:t>
            </a:r>
            <a:endParaRPr lang="en-US" altLang="zh-CN" dirty="0"/>
          </a:p>
          <a:p>
            <a:pPr lvl="1">
              <a:defRPr/>
            </a:pPr>
            <a:r>
              <a:rPr lang="zh-CN" altLang="en-US" dirty="0"/>
              <a:t>句柄右边的串</a:t>
            </a:r>
            <a:r>
              <a:rPr lang="en-US" altLang="zh-CN" i="1" dirty="0"/>
              <a:t>w</a:t>
            </a:r>
            <a:r>
              <a:rPr lang="zh-CN" altLang="en-US" dirty="0"/>
              <a:t>一定只包含终结符号</a:t>
            </a:r>
            <a:endParaRPr lang="en-US" altLang="zh-CN" dirty="0"/>
          </a:p>
          <a:p>
            <a:pPr lvl="1">
              <a:defRPr/>
            </a:pPr>
            <a:r>
              <a:rPr lang="zh-CN" altLang="en-US" dirty="0"/>
              <a:t>如果一个文法是无二义的，那么该文法的每个最右句型都有且只有一个句柄</a:t>
            </a:r>
            <a:endParaRPr lang="en-US" altLang="zh-CN" dirty="0"/>
          </a:p>
          <a:p>
            <a:pPr>
              <a:defRPr/>
            </a:pPr>
            <a:r>
              <a:rPr lang="zh-CN" altLang="en-US" dirty="0"/>
              <a:t>句柄剪枝</a:t>
            </a:r>
            <a:endParaRPr lang="en-US" altLang="zh-CN" dirty="0"/>
          </a:p>
          <a:p>
            <a:pPr lvl="1">
              <a:defRPr/>
            </a:pPr>
            <a:r>
              <a:rPr lang="zh-CN" altLang="en-US" dirty="0"/>
              <a:t>从被分析的终结符号串</a:t>
            </a:r>
            <a:r>
              <a:rPr lang="en-US" altLang="zh-CN" i="1" dirty="0"/>
              <a:t>w</a:t>
            </a:r>
            <a:r>
              <a:rPr lang="zh-CN" altLang="en-US" dirty="0"/>
              <a:t>开始，如果</a:t>
            </a:r>
            <a:r>
              <a:rPr lang="en-US" altLang="zh-CN" i="1" dirty="0"/>
              <a:t>w</a:t>
            </a:r>
            <a:r>
              <a:rPr lang="zh-CN" altLang="en-US" dirty="0"/>
              <a:t>是当前文法的句子，那么令</a:t>
            </a:r>
            <a:r>
              <a:rPr lang="en-US" altLang="zh-CN" i="1" dirty="0"/>
              <a:t>w=</a:t>
            </a:r>
            <a:r>
              <a:rPr lang="en-US" altLang="zh-CN" i="1" dirty="0" err="1"/>
              <a:t>γ</a:t>
            </a:r>
            <a:r>
              <a:rPr lang="en-US" altLang="zh-CN" i="1" baseline="-25000" dirty="0" err="1"/>
              <a:t>n</a:t>
            </a:r>
            <a:r>
              <a:rPr lang="zh-CN" altLang="en-US" dirty="0"/>
              <a:t>，其中</a:t>
            </a:r>
            <a:r>
              <a:rPr lang="en-US" altLang="zh-CN" i="1" dirty="0" err="1"/>
              <a:t>γ</a:t>
            </a:r>
            <a:r>
              <a:rPr lang="en-US" altLang="zh-CN" i="1" baseline="-25000" dirty="0" err="1"/>
              <a:t>n</a:t>
            </a:r>
            <a:r>
              <a:rPr lang="zh-CN" altLang="en-US" dirty="0"/>
              <a:t>是某个未知最右推导的第</a:t>
            </a:r>
            <a:r>
              <a:rPr lang="en-US" altLang="zh-CN" i="1" dirty="0"/>
              <a:t>n</a:t>
            </a:r>
            <a:r>
              <a:rPr lang="zh-CN" altLang="en-US" dirty="0"/>
              <a:t>个最右句型</a:t>
            </a:r>
            <a:endParaRPr lang="en-US" altLang="zh-CN" dirty="0"/>
          </a:p>
          <a:p>
            <a:pPr lvl="1">
              <a:defRPr/>
            </a:pPr>
            <a:r>
              <a:rPr lang="zh-CN" altLang="en-US" dirty="0"/>
              <a:t>为了以相反顺序重构这个推导，我们在</a:t>
            </a:r>
            <a:r>
              <a:rPr lang="en-US" altLang="zh-CN" i="1" dirty="0" err="1"/>
              <a:t>γ</a:t>
            </a:r>
            <a:r>
              <a:rPr lang="en-US" altLang="zh-CN" i="1" baseline="-25000" dirty="0" err="1"/>
              <a:t>n</a:t>
            </a:r>
            <a:r>
              <a:rPr lang="zh-CN" altLang="en-US" dirty="0"/>
              <a:t>中寻找句柄</a:t>
            </a:r>
            <a:r>
              <a:rPr lang="en-US" altLang="zh-CN" i="1" dirty="0" err="1"/>
              <a:t>β</a:t>
            </a:r>
            <a:r>
              <a:rPr lang="en-US" altLang="zh-CN" i="1" baseline="-25000" dirty="0" err="1"/>
              <a:t>n</a:t>
            </a:r>
            <a:r>
              <a:rPr lang="zh-CN" altLang="en-US" dirty="0"/>
              <a:t>，并将</a:t>
            </a:r>
            <a:r>
              <a:rPr lang="en-US" altLang="zh-CN" i="1" dirty="0" err="1"/>
              <a:t>β</a:t>
            </a:r>
            <a:r>
              <a:rPr lang="en-US" altLang="zh-CN" i="1" baseline="-25000" dirty="0" err="1"/>
              <a:t>n</a:t>
            </a:r>
            <a:r>
              <a:rPr lang="zh-CN" altLang="en-US" dirty="0"/>
              <a:t>替换为相关产生式</a:t>
            </a:r>
            <a:r>
              <a:rPr lang="en-US" altLang="zh-CN" i="1" dirty="0"/>
              <a:t>A</a:t>
            </a:r>
            <a:r>
              <a:rPr lang="en-US" altLang="zh-CN" i="1" baseline="-25000" dirty="0"/>
              <a:t>n</a:t>
            </a:r>
            <a:r>
              <a:rPr lang="en-US" altLang="zh-CN" i="1" dirty="0"/>
              <a:t>→</a:t>
            </a:r>
            <a:r>
              <a:rPr lang="el-GR" altLang="zh-CN" i="1" dirty="0"/>
              <a:t>β</a:t>
            </a:r>
            <a:r>
              <a:rPr lang="en-US" altLang="zh-CN" i="1" baseline="-25000" dirty="0"/>
              <a:t>n</a:t>
            </a:r>
            <a:r>
              <a:rPr lang="zh-CN" altLang="en-US" dirty="0"/>
              <a:t>的左部，得到前一个最右句型</a:t>
            </a:r>
            <a:r>
              <a:rPr lang="en-US" altLang="zh-CN" i="1" dirty="0" err="1"/>
              <a:t>γ</a:t>
            </a:r>
            <a:r>
              <a:rPr lang="en-US" altLang="zh-CN" i="1" baseline="-25000" dirty="0" err="1"/>
              <a:t>n</a:t>
            </a:r>
            <a:r>
              <a:rPr lang="en-US" altLang="zh-CN" i="1" baseline="-25000" dirty="0"/>
              <a:t>-1</a:t>
            </a:r>
            <a:endParaRPr lang="zh-CN" altLang="en-US" i="1" baseline="-25000" dirty="0"/>
          </a:p>
        </p:txBody>
      </p:sp>
      <p:sp>
        <p:nvSpPr>
          <p:cNvPr id="4" name="灯片编号占位符 3"/>
          <p:cNvSpPr>
            <a:spLocks noGrp="1"/>
          </p:cNvSpPr>
          <p:nvPr>
            <p:ph type="sldNum" sz="quarter" idx="10"/>
          </p:nvPr>
        </p:nvSpPr>
        <p:spPr/>
        <p:txBody>
          <a:bodyPr/>
          <a:lstStyle/>
          <a:p>
            <a:pPr>
              <a:defRPr/>
            </a:pPr>
            <a:fld id="{F6E9993A-D63D-4122-B224-A78C7A82C94C}" type="slidenum">
              <a:rPr lang="zh-CN" altLang="en-US" smtClean="0"/>
              <a:pPr>
                <a:defRPr/>
              </a:pPr>
              <a:t>10</a:t>
            </a:fld>
            <a:endParaRPr lang="en-US" altLang="zh-CN"/>
          </a:p>
        </p:txBody>
      </p:sp>
      <p:pic>
        <p:nvPicPr>
          <p:cNvPr id="77826" name="Picture 2"/>
          <p:cNvPicPr>
            <a:picLocks noChangeAspect="1" noChangeArrowheads="1"/>
          </p:cNvPicPr>
          <p:nvPr/>
        </p:nvPicPr>
        <p:blipFill>
          <a:blip r:embed="rId2"/>
          <a:srcRect/>
          <a:stretch>
            <a:fillRect/>
          </a:stretch>
        </p:blipFill>
        <p:spPr bwMode="auto">
          <a:xfrm>
            <a:off x="1143000" y="5562600"/>
            <a:ext cx="6523038" cy="838200"/>
          </a:xfrm>
          <a:prstGeom prst="rect">
            <a:avLst/>
          </a:prstGeom>
          <a:noFill/>
          <a:ln w="9525">
            <a:solidFill>
              <a:schemeClr val="accent5">
                <a:lumMod val="40000"/>
                <a:lumOff val="60000"/>
              </a:schemeClr>
            </a:solid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a:t>例</a:t>
            </a:r>
            <a:r>
              <a:rPr lang="en-US" altLang="zh-CN"/>
              <a:t>……</a:t>
            </a:r>
            <a:r>
              <a:rPr lang="zh-CN" altLang="en-US"/>
              <a:t>句柄剪枝</a:t>
            </a:r>
          </a:p>
        </p:txBody>
      </p:sp>
      <p:sp>
        <p:nvSpPr>
          <p:cNvPr id="13315" name="Text Box 4"/>
          <p:cNvSpPr>
            <a:spLocks noGrp="1" noChangeArrowheads="1"/>
          </p:cNvSpPr>
          <p:nvPr>
            <p:ph idx="1"/>
          </p:nvPr>
        </p:nvSpPr>
        <p:spPr>
          <a:xfrm>
            <a:off x="457200" y="1066800"/>
            <a:ext cx="8229600" cy="1389996"/>
          </a:xfrm>
          <a:solidFill>
            <a:schemeClr val="bg1"/>
          </a:solidFill>
        </p:spPr>
        <p:txBody>
          <a:bodyPr>
            <a:spAutoFit/>
          </a:bodyPr>
          <a:lstStyle/>
          <a:p>
            <a:r>
              <a:rPr lang="zh-CN" altLang="en-US" dirty="0"/>
              <a:t>例：文法</a:t>
            </a:r>
            <a:r>
              <a:rPr lang="en-US" altLang="zh-CN" dirty="0"/>
              <a:t>G</a:t>
            </a:r>
            <a:r>
              <a:rPr lang="zh-CN" altLang="en-US" dirty="0"/>
              <a:t>如下：</a:t>
            </a:r>
            <a:r>
              <a:rPr lang="en-US" altLang="zh-CN" dirty="0"/>
              <a:t> </a:t>
            </a:r>
          </a:p>
          <a:p>
            <a:pPr lvl="1">
              <a:spcBef>
                <a:spcPct val="0"/>
              </a:spcBef>
              <a:buFont typeface="Wingdings" pitchFamily="2" charset="2"/>
              <a:buNone/>
            </a:pPr>
            <a:r>
              <a:rPr lang="en-US" altLang="zh-CN" dirty="0">
                <a:solidFill>
                  <a:schemeClr val="tx2"/>
                </a:solidFill>
              </a:rPr>
              <a:t>S </a:t>
            </a:r>
            <a:r>
              <a:rPr lang="en-US" altLang="zh-CN" dirty="0">
                <a:solidFill>
                  <a:schemeClr val="tx2"/>
                </a:solidFill>
                <a:sym typeface="Symbol" pitchFamily="18" charset="2"/>
              </a:rPr>
              <a:t> </a:t>
            </a:r>
            <a:r>
              <a:rPr lang="en-US" altLang="zh-CN" dirty="0" err="1">
                <a:solidFill>
                  <a:schemeClr val="tx2"/>
                </a:solidFill>
                <a:sym typeface="Symbol" pitchFamily="18" charset="2"/>
              </a:rPr>
              <a:t>aAcBe</a:t>
            </a:r>
            <a:r>
              <a:rPr lang="en-US" altLang="zh-CN" dirty="0">
                <a:solidFill>
                  <a:schemeClr val="tx2"/>
                </a:solidFill>
                <a:sym typeface="Symbol" pitchFamily="18" charset="2"/>
              </a:rPr>
              <a:t>        A  b |  Ab     B  d</a:t>
            </a:r>
            <a:r>
              <a:rPr lang="en-US" altLang="zh-CN" dirty="0">
                <a:sym typeface="Symbol" pitchFamily="18" charset="2"/>
              </a:rPr>
              <a:t>	</a:t>
            </a:r>
          </a:p>
          <a:p>
            <a:pPr lvl="1">
              <a:buFont typeface="Wingdings" pitchFamily="2" charset="2"/>
              <a:buNone/>
            </a:pPr>
            <a:r>
              <a:rPr lang="zh-CN" altLang="en-US" dirty="0">
                <a:sym typeface="Symbol" pitchFamily="18" charset="2"/>
              </a:rPr>
              <a:t>输入串</a:t>
            </a:r>
            <a:r>
              <a:rPr lang="en-US" altLang="zh-CN" i="1" dirty="0">
                <a:sym typeface="Symbol" pitchFamily="18" charset="2"/>
              </a:rPr>
              <a:t>w = </a:t>
            </a:r>
            <a:r>
              <a:rPr lang="en-US" altLang="zh-CN" i="1" dirty="0" err="1">
                <a:sym typeface="Symbol" pitchFamily="18" charset="2"/>
              </a:rPr>
              <a:t>abbcde</a:t>
            </a:r>
            <a:r>
              <a:rPr lang="zh-CN" altLang="en-US" i="1" dirty="0">
                <a:sym typeface="Symbol" pitchFamily="18" charset="2"/>
              </a:rPr>
              <a:t>，</a:t>
            </a:r>
            <a:r>
              <a:rPr lang="zh-CN" altLang="en-US" dirty="0">
                <a:sym typeface="Symbol" pitchFamily="18" charset="2"/>
              </a:rPr>
              <a:t>句柄剪枝过程如图</a:t>
            </a:r>
            <a:endParaRPr lang="en-US" altLang="zh-CN" dirty="0">
              <a:sym typeface="Symbol" pitchFamily="18" charset="2"/>
            </a:endParaRPr>
          </a:p>
        </p:txBody>
      </p:sp>
      <p:graphicFrame>
        <p:nvGraphicFramePr>
          <p:cNvPr id="13316" name="Object 2"/>
          <p:cNvGraphicFramePr>
            <a:graphicFrameLocks noChangeAspect="1"/>
          </p:cNvGraphicFramePr>
          <p:nvPr/>
        </p:nvGraphicFramePr>
        <p:xfrm>
          <a:off x="457200" y="2971800"/>
          <a:ext cx="8353425" cy="2941638"/>
        </p:xfrm>
        <a:graphic>
          <a:graphicData uri="http://schemas.openxmlformats.org/presentationml/2006/ole">
            <mc:AlternateContent xmlns:mc="http://schemas.openxmlformats.org/markup-compatibility/2006">
              <mc:Choice xmlns:v="urn:schemas-microsoft-com:vml" Requires="v">
                <p:oleObj name="Visio" r:id="rId2" imgW="6298623" imgH="1906723" progId="Visio.Drawing.11">
                  <p:embed/>
                </p:oleObj>
              </mc:Choice>
              <mc:Fallback>
                <p:oleObj name="Visio" r:id="rId2" imgW="6298623" imgH="1906723" progId="Visio.Drawing.11">
                  <p:embed/>
                  <p:pic>
                    <p:nvPicPr>
                      <p:cNvPr id="1331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71800"/>
                        <a:ext cx="8353425" cy="2941638"/>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a:t>移入</a:t>
            </a:r>
            <a:r>
              <a:rPr lang="en-US" altLang="zh-CN"/>
              <a:t>-</a:t>
            </a:r>
            <a:r>
              <a:rPr lang="zh-CN" altLang="en-US"/>
              <a:t>归约语法分析技术</a:t>
            </a:r>
          </a:p>
        </p:txBody>
      </p:sp>
      <p:sp>
        <p:nvSpPr>
          <p:cNvPr id="17411" name="内容占位符 2"/>
          <p:cNvSpPr>
            <a:spLocks noGrp="1"/>
          </p:cNvSpPr>
          <p:nvPr>
            <p:ph idx="1"/>
          </p:nvPr>
        </p:nvSpPr>
        <p:spPr/>
        <p:txBody>
          <a:bodyPr/>
          <a:lstStyle/>
          <a:p>
            <a:pPr>
              <a:defRPr/>
            </a:pPr>
            <a:r>
              <a:rPr lang="zh-CN" altLang="en-US" dirty="0"/>
              <a:t>移入</a:t>
            </a:r>
            <a:r>
              <a:rPr lang="en-US" altLang="zh-CN" dirty="0"/>
              <a:t>-</a:t>
            </a:r>
            <a:r>
              <a:rPr lang="zh-CN" altLang="en-US" dirty="0"/>
              <a:t>归约语法分析是自底向上语法分析的通用框架</a:t>
            </a:r>
            <a:endParaRPr lang="en-US" altLang="zh-CN" dirty="0"/>
          </a:p>
          <a:p>
            <a:pPr lvl="1">
              <a:defRPr/>
            </a:pPr>
            <a:r>
              <a:rPr lang="zh-CN" altLang="en-US" dirty="0"/>
              <a:t>用一个</a:t>
            </a:r>
            <a:r>
              <a:rPr lang="zh-CN" altLang="en-US" dirty="0">
                <a:solidFill>
                  <a:srgbClr val="FF0000"/>
                </a:solidFill>
              </a:rPr>
              <a:t>栈</a:t>
            </a:r>
            <a:r>
              <a:rPr lang="zh-CN" altLang="en-US" dirty="0"/>
              <a:t>保存文法符号</a:t>
            </a:r>
            <a:endParaRPr lang="en-US" altLang="zh-CN" dirty="0"/>
          </a:p>
          <a:p>
            <a:pPr lvl="1">
              <a:defRPr/>
            </a:pPr>
            <a:r>
              <a:rPr lang="zh-CN" altLang="en-US" dirty="0"/>
              <a:t>用一个</a:t>
            </a:r>
            <a:r>
              <a:rPr lang="zh-CN" altLang="en-US" dirty="0">
                <a:solidFill>
                  <a:srgbClr val="FF0000"/>
                </a:solidFill>
              </a:rPr>
              <a:t>输入缓冲区</a:t>
            </a:r>
            <a:r>
              <a:rPr lang="zh-CN" altLang="en-US" dirty="0"/>
              <a:t>存放将要进行语法分析的其余符号</a:t>
            </a:r>
            <a:endParaRPr lang="en-US" altLang="zh-CN" dirty="0"/>
          </a:p>
          <a:p>
            <a:pPr lvl="1">
              <a:defRPr/>
            </a:pPr>
            <a:r>
              <a:rPr lang="zh-CN" altLang="en-US" dirty="0"/>
              <a:t>用</a:t>
            </a:r>
            <a:r>
              <a:rPr lang="en-US" altLang="zh-CN" dirty="0"/>
              <a:t>$</a:t>
            </a:r>
            <a:r>
              <a:rPr lang="zh-CN" altLang="en-US" dirty="0"/>
              <a:t>标记栈底和输入串右端</a:t>
            </a:r>
            <a:endParaRPr lang="en-US" altLang="zh-CN" dirty="0"/>
          </a:p>
          <a:p>
            <a:pPr>
              <a:defRPr/>
            </a:pPr>
            <a:r>
              <a:rPr lang="zh-CN" altLang="en-US" dirty="0"/>
              <a:t>移入</a:t>
            </a:r>
            <a:r>
              <a:rPr lang="en-US" altLang="zh-CN" dirty="0"/>
              <a:t>-</a:t>
            </a:r>
            <a:r>
              <a:rPr lang="zh-CN" altLang="en-US" dirty="0"/>
              <a:t>归约</a:t>
            </a:r>
            <a:endParaRPr lang="en-US" altLang="zh-CN" dirty="0"/>
          </a:p>
          <a:p>
            <a:pPr lvl="1">
              <a:defRPr/>
            </a:pPr>
            <a:r>
              <a:rPr lang="zh-CN" altLang="en-US" dirty="0"/>
              <a:t>在对输入串的一次从左向右扫描过程中，语法分析器将输入符号移进栈的顶端，直到可以对栈顶的一个文法符号串</a:t>
            </a:r>
            <a:r>
              <a:rPr lang="en-US" altLang="zh-CN" i="1" dirty="0"/>
              <a:t>β</a:t>
            </a:r>
            <a:r>
              <a:rPr lang="zh-CN" altLang="en-US" dirty="0"/>
              <a:t>进行归约时为止（</a:t>
            </a:r>
            <a:r>
              <a:rPr lang="zh-CN" altLang="en-US" dirty="0">
                <a:solidFill>
                  <a:srgbClr val="FF0000"/>
                </a:solidFill>
              </a:rPr>
              <a:t>可规约串</a:t>
            </a:r>
            <a:r>
              <a:rPr lang="zh-CN" altLang="en-US" dirty="0"/>
              <a:t>）</a:t>
            </a:r>
            <a:endParaRPr lang="en-US" altLang="zh-CN" dirty="0"/>
          </a:p>
          <a:p>
            <a:pPr lvl="1">
              <a:defRPr/>
            </a:pPr>
            <a:r>
              <a:rPr lang="zh-CN" altLang="en-US" dirty="0"/>
              <a:t>语法分析器将</a:t>
            </a:r>
            <a:r>
              <a:rPr lang="en-US" altLang="zh-CN" i="1" dirty="0"/>
              <a:t>β</a:t>
            </a:r>
            <a:r>
              <a:rPr lang="zh-CN" altLang="en-US" dirty="0"/>
              <a:t>归约为某个产生式的左部非终结符</a:t>
            </a:r>
            <a:endParaRPr lang="en-US" altLang="zh-CN" dirty="0"/>
          </a:p>
          <a:p>
            <a:pPr lvl="1">
              <a:defRPr/>
            </a:pPr>
            <a:r>
              <a:rPr lang="zh-CN" altLang="en-US" dirty="0"/>
              <a:t>重复上述过程，直到检测到一个语法错误，或者栈中包含了开始符号且输入缓冲区为空时停止</a:t>
            </a:r>
          </a:p>
        </p:txBody>
      </p:sp>
      <p:sp>
        <p:nvSpPr>
          <p:cNvPr id="4" name="灯片编号占位符 3"/>
          <p:cNvSpPr>
            <a:spLocks noGrp="1"/>
          </p:cNvSpPr>
          <p:nvPr>
            <p:ph type="sldNum" sz="quarter" idx="10"/>
          </p:nvPr>
        </p:nvSpPr>
        <p:spPr/>
        <p:txBody>
          <a:bodyPr/>
          <a:lstStyle/>
          <a:p>
            <a:pPr>
              <a:defRPr/>
            </a:pPr>
            <a:fld id="{7CC73384-D0DB-4C53-AA3D-7C720D7165E0}" type="slidenum">
              <a:rPr lang="zh-CN" altLang="en-US" smtClean="0"/>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3"/>
          <p:cNvSpPr>
            <a:spLocks noGrp="1"/>
          </p:cNvSpPr>
          <p:nvPr>
            <p:ph type="title"/>
          </p:nvPr>
        </p:nvSpPr>
        <p:spPr/>
        <p:txBody>
          <a:bodyPr/>
          <a:lstStyle/>
          <a:p>
            <a:r>
              <a:rPr lang="zh-CN" altLang="en-US"/>
              <a:t>移入</a:t>
            </a:r>
            <a:r>
              <a:rPr lang="en-US" altLang="zh-CN"/>
              <a:t>-</a:t>
            </a:r>
            <a:r>
              <a:rPr lang="zh-CN" altLang="en-US"/>
              <a:t>归约语法分析技术</a:t>
            </a:r>
          </a:p>
        </p:txBody>
      </p:sp>
      <p:sp>
        <p:nvSpPr>
          <p:cNvPr id="20483" name="内容占位符 4"/>
          <p:cNvSpPr>
            <a:spLocks noGrp="1"/>
          </p:cNvSpPr>
          <p:nvPr>
            <p:ph idx="1"/>
          </p:nvPr>
        </p:nvSpPr>
        <p:spPr/>
        <p:txBody>
          <a:bodyPr/>
          <a:lstStyle/>
          <a:p>
            <a:pPr>
              <a:defRPr/>
            </a:pPr>
            <a:r>
              <a:rPr lang="zh-CN" altLang="en-US" dirty="0"/>
              <a:t>移入</a:t>
            </a:r>
            <a:r>
              <a:rPr lang="en-US" altLang="zh-CN" dirty="0"/>
              <a:t>-</a:t>
            </a:r>
            <a:r>
              <a:rPr lang="zh-CN" altLang="en-US" dirty="0"/>
              <a:t>归约语法分析器的动作</a:t>
            </a:r>
            <a:endParaRPr lang="en-US" altLang="zh-CN" dirty="0"/>
          </a:p>
          <a:p>
            <a:pPr lvl="1">
              <a:defRPr/>
            </a:pPr>
            <a:r>
              <a:rPr lang="zh-CN" altLang="en-US" dirty="0"/>
              <a:t>移入（</a:t>
            </a:r>
            <a:r>
              <a:rPr lang="en-US" altLang="zh-CN" i="1" dirty="0"/>
              <a:t>shift</a:t>
            </a:r>
            <a:r>
              <a:rPr lang="zh-CN" altLang="en-US" dirty="0"/>
              <a:t>）将下一个输入符号移进栈的顶端</a:t>
            </a:r>
            <a:endParaRPr lang="en-US" altLang="zh-CN" dirty="0"/>
          </a:p>
          <a:p>
            <a:pPr lvl="1">
              <a:defRPr/>
            </a:pPr>
            <a:r>
              <a:rPr lang="zh-CN" altLang="en-US" dirty="0"/>
              <a:t>归约（</a:t>
            </a:r>
            <a:r>
              <a:rPr lang="en-US" altLang="zh-CN" i="1" dirty="0"/>
              <a:t>reduce</a:t>
            </a:r>
            <a:r>
              <a:rPr lang="zh-CN" altLang="en-US" dirty="0"/>
              <a:t>）被归约的符号串（句柄）的右端必然是栈顶，语法分析器在栈中确定这个串的左端，并决定用哪个非终结符号来替换这个串</a:t>
            </a:r>
            <a:endParaRPr lang="en-US" altLang="zh-CN" dirty="0"/>
          </a:p>
          <a:p>
            <a:pPr lvl="1">
              <a:defRPr/>
            </a:pPr>
            <a:r>
              <a:rPr lang="zh-CN" altLang="en-US" dirty="0"/>
              <a:t>接受（</a:t>
            </a:r>
            <a:r>
              <a:rPr lang="en-US" altLang="zh-CN" i="1" dirty="0"/>
              <a:t>accept</a:t>
            </a:r>
            <a:r>
              <a:rPr lang="zh-CN" altLang="en-US" dirty="0"/>
              <a:t>）宣布语法分析过程成功完成</a:t>
            </a:r>
            <a:endParaRPr lang="en-US" altLang="zh-CN" dirty="0"/>
          </a:p>
          <a:p>
            <a:pPr lvl="1">
              <a:defRPr/>
            </a:pPr>
            <a:r>
              <a:rPr lang="zh-CN" altLang="en-US" dirty="0"/>
              <a:t>报错（</a:t>
            </a:r>
            <a:r>
              <a:rPr lang="en-US" altLang="zh-CN" i="1" dirty="0"/>
              <a:t>error</a:t>
            </a:r>
            <a:r>
              <a:rPr lang="zh-CN" altLang="en-US" dirty="0"/>
              <a:t>）发现一个语法错误，并调用错误恢复例程</a:t>
            </a:r>
            <a:endParaRPr lang="en-US" altLang="zh-CN" dirty="0"/>
          </a:p>
          <a:p>
            <a:pPr>
              <a:defRPr/>
            </a:pPr>
            <a:r>
              <a:rPr lang="zh-CN" altLang="en-US" dirty="0"/>
              <a:t>移入</a:t>
            </a:r>
            <a:r>
              <a:rPr lang="en-US" altLang="zh-CN" dirty="0"/>
              <a:t>-</a:t>
            </a:r>
            <a:r>
              <a:rPr lang="zh-CN" altLang="en-US" dirty="0"/>
              <a:t>归约语法分析过程的性质</a:t>
            </a:r>
            <a:endParaRPr lang="en-US" altLang="zh-CN" dirty="0"/>
          </a:p>
          <a:p>
            <a:pPr lvl="1">
              <a:defRPr/>
            </a:pPr>
            <a:r>
              <a:rPr lang="zh-CN" altLang="en-US" dirty="0"/>
              <a:t>句柄总是出现在栈的顶端，绝不会出现在栈的中间（对应最左端的二代子树）</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a:t>移入</a:t>
            </a:r>
            <a:r>
              <a:rPr lang="en-US" altLang="zh-CN"/>
              <a:t>-</a:t>
            </a:r>
            <a:r>
              <a:rPr lang="zh-CN" altLang="en-US"/>
              <a:t>归约语法分析技术</a:t>
            </a:r>
          </a:p>
        </p:txBody>
      </p:sp>
      <p:sp>
        <p:nvSpPr>
          <p:cNvPr id="18435" name="内容占位符 2"/>
          <p:cNvSpPr>
            <a:spLocks noGrp="1"/>
          </p:cNvSpPr>
          <p:nvPr>
            <p:ph idx="1"/>
          </p:nvPr>
        </p:nvSpPr>
        <p:spPr/>
        <p:txBody>
          <a:bodyPr/>
          <a:lstStyle/>
          <a:p>
            <a:pPr eaLnBrk="1" hangingPunct="1">
              <a:defRPr/>
            </a:pPr>
            <a:r>
              <a:rPr lang="zh-CN" altLang="en-US" dirty="0"/>
              <a:t>栈和输入缓冲区的布局</a:t>
            </a:r>
            <a:endParaRPr lang="en-US" altLang="zh-CN" dirty="0"/>
          </a:p>
          <a:p>
            <a:pPr lvl="1" eaLnBrk="1" hangingPunct="1">
              <a:defRPr/>
            </a:pPr>
            <a:r>
              <a:rPr lang="zh-CN" altLang="en-US" dirty="0">
                <a:solidFill>
                  <a:srgbClr val="FF0000"/>
                </a:solidFill>
                <a:sym typeface="Symbol" pitchFamily="18" charset="2"/>
              </a:rPr>
              <a:t>分析开始时</a:t>
            </a:r>
            <a:endParaRPr lang="zh-CN" altLang="en-US" dirty="0">
              <a:solidFill>
                <a:srgbClr val="FF0000"/>
              </a:solidFill>
            </a:endParaRPr>
          </a:p>
          <a:p>
            <a:pPr lvl="1" eaLnBrk="1" hangingPunct="1">
              <a:buFont typeface="Wingdings" pitchFamily="2" charset="2"/>
              <a:buNone/>
              <a:defRPr/>
            </a:pPr>
            <a:r>
              <a:rPr lang="zh-CN" altLang="en-US" dirty="0">
                <a:sym typeface="Symbol" pitchFamily="18" charset="2"/>
              </a:rPr>
              <a:t>		</a:t>
            </a:r>
            <a:r>
              <a:rPr lang="zh-CN" altLang="en-US" u="sng" dirty="0">
                <a:sym typeface="Symbol" pitchFamily="18" charset="2"/>
              </a:rPr>
              <a:t>栈</a:t>
            </a:r>
            <a:r>
              <a:rPr lang="zh-CN" altLang="en-US" dirty="0">
                <a:sym typeface="Symbol" pitchFamily="18" charset="2"/>
              </a:rPr>
              <a:t> 		</a:t>
            </a:r>
            <a:r>
              <a:rPr lang="zh-CN" altLang="en-US" u="sng" dirty="0">
                <a:sym typeface="Symbol" pitchFamily="18" charset="2"/>
              </a:rPr>
              <a:t>输入串</a:t>
            </a:r>
          </a:p>
          <a:p>
            <a:pPr lvl="1" eaLnBrk="1" hangingPunct="1">
              <a:spcBef>
                <a:spcPct val="0"/>
              </a:spcBef>
              <a:buFont typeface="Wingdings" pitchFamily="2" charset="2"/>
              <a:buNone/>
              <a:defRPr/>
            </a:pPr>
            <a:r>
              <a:rPr lang="zh-CN" altLang="en-US" dirty="0">
                <a:sym typeface="Symbol" pitchFamily="18" charset="2"/>
              </a:rPr>
              <a:t>		</a:t>
            </a:r>
            <a:r>
              <a:rPr lang="en-US" altLang="zh-CN" dirty="0">
                <a:sym typeface="Symbol" pitchFamily="18" charset="2"/>
              </a:rPr>
              <a:t>$		      $</a:t>
            </a:r>
          </a:p>
          <a:p>
            <a:pPr lvl="1" eaLnBrk="1" hangingPunct="1">
              <a:defRPr/>
            </a:pPr>
            <a:r>
              <a:rPr lang="zh-CN" altLang="en-US" dirty="0">
                <a:solidFill>
                  <a:srgbClr val="FF0000"/>
                </a:solidFill>
                <a:sym typeface="Symbol" pitchFamily="18" charset="2"/>
              </a:rPr>
              <a:t>分析成功时 </a:t>
            </a:r>
            <a:r>
              <a:rPr lang="en-US" altLang="zh-CN" dirty="0"/>
              <a:t>(</a:t>
            </a:r>
            <a:r>
              <a:rPr lang="zh-CN" altLang="en-US" dirty="0"/>
              <a:t>否则</a:t>
            </a:r>
            <a:r>
              <a:rPr lang="zh-CN" altLang="en-US" dirty="0">
                <a:sym typeface="Symbol" pitchFamily="18" charset="2"/>
              </a:rPr>
              <a:t>有语法错误</a:t>
            </a:r>
            <a:r>
              <a:rPr lang="en-US" altLang="zh-CN" dirty="0">
                <a:sym typeface="Symbol" pitchFamily="18" charset="2"/>
              </a:rPr>
              <a:t>)</a:t>
            </a:r>
          </a:p>
          <a:p>
            <a:pPr lvl="1" eaLnBrk="1" hangingPunct="1">
              <a:buFont typeface="Wingdings" pitchFamily="2" charset="2"/>
              <a:buNone/>
              <a:defRPr/>
            </a:pPr>
            <a:r>
              <a:rPr lang="en-US" altLang="zh-CN" dirty="0"/>
              <a:t>		</a:t>
            </a:r>
            <a:r>
              <a:rPr lang="zh-CN" altLang="en-US" u="sng" dirty="0">
                <a:sym typeface="Symbol" pitchFamily="18" charset="2"/>
              </a:rPr>
              <a:t>栈</a:t>
            </a:r>
            <a:r>
              <a:rPr lang="zh-CN" altLang="en-US" dirty="0">
                <a:sym typeface="Symbol" pitchFamily="18" charset="2"/>
              </a:rPr>
              <a:t> 		</a:t>
            </a:r>
            <a:r>
              <a:rPr lang="zh-CN" altLang="en-US" u="sng" dirty="0">
                <a:sym typeface="Symbol" pitchFamily="18" charset="2"/>
              </a:rPr>
              <a:t>输入串</a:t>
            </a:r>
          </a:p>
          <a:p>
            <a:pPr lvl="1" eaLnBrk="1" hangingPunct="1">
              <a:buFont typeface="Wingdings" pitchFamily="2" charset="2"/>
              <a:buNone/>
              <a:defRPr/>
            </a:pPr>
            <a:r>
              <a:rPr lang="zh-CN" altLang="en-US" dirty="0">
                <a:sym typeface="Symbol" pitchFamily="18" charset="2"/>
              </a:rPr>
              <a:t>		</a:t>
            </a:r>
            <a:r>
              <a:rPr lang="en-US" altLang="zh-CN" dirty="0">
                <a:sym typeface="Symbol" pitchFamily="18" charset="2"/>
              </a:rPr>
              <a:t>$ S		          $</a:t>
            </a:r>
          </a:p>
        </p:txBody>
      </p:sp>
      <p:sp>
        <p:nvSpPr>
          <p:cNvPr id="4" name="灯片编号占位符 3"/>
          <p:cNvSpPr>
            <a:spLocks noGrp="1"/>
          </p:cNvSpPr>
          <p:nvPr>
            <p:ph type="sldNum" sz="quarter" idx="10"/>
          </p:nvPr>
        </p:nvSpPr>
        <p:spPr/>
        <p:txBody>
          <a:bodyPr/>
          <a:lstStyle/>
          <a:p>
            <a:pPr>
              <a:defRPr/>
            </a:pPr>
            <a:fld id="{F23E8622-E601-4A98-89B2-317FCAA65A42}" type="slidenum">
              <a:rPr lang="zh-CN" altLang="en-US" smtClean="0"/>
              <a:pPr>
                <a:defRPr/>
              </a:pPr>
              <a:t>14</a:t>
            </a:fld>
            <a:endParaRPr lang="en-US" altLang="zh-CN"/>
          </a:p>
        </p:txBody>
      </p:sp>
      <p:grpSp>
        <p:nvGrpSpPr>
          <p:cNvPr id="2" name="Group 4"/>
          <p:cNvGrpSpPr>
            <a:grpSpLocks/>
          </p:cNvGrpSpPr>
          <p:nvPr/>
        </p:nvGrpSpPr>
        <p:grpSpPr bwMode="auto">
          <a:xfrm>
            <a:off x="5715000" y="1905000"/>
            <a:ext cx="2514600" cy="1576388"/>
            <a:chOff x="1429" y="2795"/>
            <a:chExt cx="1587" cy="1089"/>
          </a:xfrm>
        </p:grpSpPr>
        <p:sp>
          <p:nvSpPr>
            <p:cNvPr id="15370" name="Rectangle 5"/>
            <p:cNvSpPr>
              <a:spLocks noChangeArrowheads="1"/>
            </p:cNvSpPr>
            <p:nvPr/>
          </p:nvSpPr>
          <p:spPr bwMode="auto">
            <a:xfrm>
              <a:off x="1429" y="2795"/>
              <a:ext cx="272" cy="1089"/>
            </a:xfrm>
            <a:prstGeom prst="rect">
              <a:avLst/>
            </a:prstGeom>
            <a:solidFill>
              <a:schemeClr val="bg2"/>
            </a:solidFill>
            <a:ln w="19050" algn="ctr">
              <a:solidFill>
                <a:schemeClr val="tx1"/>
              </a:solidFill>
              <a:miter lim="800000"/>
              <a:headEnd/>
              <a:tailEnd type="none" w="med" len="lg"/>
            </a:ln>
          </p:spPr>
          <p:txBody>
            <a:bodyPr wrap="none" anchor="ct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r>
                <a:rPr lang="en-US" altLang="zh-CN" sz="2000">
                  <a:solidFill>
                    <a:schemeClr val="tx2"/>
                  </a:solidFill>
                  <a:ea typeface="宋体" charset="-122"/>
                </a:rPr>
                <a:t>$</a:t>
              </a:r>
            </a:p>
          </p:txBody>
        </p:sp>
        <p:sp>
          <p:nvSpPr>
            <p:cNvPr id="15371" name="Rectangle 6"/>
            <p:cNvSpPr>
              <a:spLocks noChangeArrowheads="1"/>
            </p:cNvSpPr>
            <p:nvPr/>
          </p:nvSpPr>
          <p:spPr bwMode="auto">
            <a:xfrm>
              <a:off x="1927" y="3249"/>
              <a:ext cx="1089" cy="273"/>
            </a:xfrm>
            <a:prstGeom prst="rect">
              <a:avLst/>
            </a:prstGeom>
            <a:solidFill>
              <a:schemeClr val="bg2"/>
            </a:solidFill>
            <a:ln w="19050" algn="ctr">
              <a:solidFill>
                <a:schemeClr val="tx1"/>
              </a:solidFill>
              <a:miter lim="800000"/>
              <a:headEnd/>
              <a:tailEnd type="none" w="med" len="lg"/>
            </a:ln>
          </p:spPr>
          <p:txBody>
            <a:bodyPr wrap="none" anchor="ct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l-GR" altLang="zh-CN" sz="2000">
                  <a:solidFill>
                    <a:schemeClr val="tx2"/>
                  </a:solidFill>
                  <a:ea typeface="宋体" charset="-122"/>
                </a:rPr>
                <a:t>ω</a:t>
              </a:r>
              <a:r>
                <a:rPr lang="en-US" altLang="zh-CN" sz="2000">
                  <a:solidFill>
                    <a:schemeClr val="tx2"/>
                  </a:solidFill>
                  <a:ea typeface="宋体" charset="-122"/>
                </a:rPr>
                <a:t>$</a:t>
              </a:r>
              <a:endParaRPr lang="el-GR" altLang="zh-CN" sz="2000">
                <a:solidFill>
                  <a:schemeClr val="tx2"/>
                </a:solidFill>
                <a:ea typeface="宋体" charset="-122"/>
              </a:endParaRPr>
            </a:p>
          </p:txBody>
        </p:sp>
        <p:sp>
          <p:nvSpPr>
            <p:cNvPr id="15372" name="Text Box 7"/>
            <p:cNvSpPr txBox="1">
              <a:spLocks noChangeArrowheads="1"/>
            </p:cNvSpPr>
            <p:nvPr/>
          </p:nvSpPr>
          <p:spPr bwMode="auto">
            <a:xfrm>
              <a:off x="2018" y="2840"/>
              <a:ext cx="95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med" len="lg"/>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50000"/>
                </a:spcBef>
                <a:buClrTx/>
                <a:buFontTx/>
                <a:buNone/>
              </a:pPr>
              <a:r>
                <a:rPr lang="zh-CN" altLang="en-US" sz="2000">
                  <a:solidFill>
                    <a:schemeClr val="tx2"/>
                  </a:solidFill>
                  <a:ea typeface="宋体" charset="-122"/>
                </a:rPr>
                <a:t>分析开始时</a:t>
              </a:r>
            </a:p>
          </p:txBody>
        </p:sp>
      </p:grpSp>
      <p:grpSp>
        <p:nvGrpSpPr>
          <p:cNvPr id="3" name="Group 8"/>
          <p:cNvGrpSpPr>
            <a:grpSpLocks/>
          </p:cNvGrpSpPr>
          <p:nvPr/>
        </p:nvGrpSpPr>
        <p:grpSpPr bwMode="auto">
          <a:xfrm>
            <a:off x="5791200" y="4572000"/>
            <a:ext cx="2590800" cy="1447800"/>
            <a:chOff x="1429" y="2795"/>
            <a:chExt cx="1587" cy="1107"/>
          </a:xfrm>
        </p:grpSpPr>
        <p:sp>
          <p:nvSpPr>
            <p:cNvPr id="15367" name="Rectangle 9"/>
            <p:cNvSpPr>
              <a:spLocks noChangeArrowheads="1"/>
            </p:cNvSpPr>
            <p:nvPr/>
          </p:nvSpPr>
          <p:spPr bwMode="auto">
            <a:xfrm>
              <a:off x="1429" y="2795"/>
              <a:ext cx="272" cy="1107"/>
            </a:xfrm>
            <a:prstGeom prst="rect">
              <a:avLst/>
            </a:prstGeom>
            <a:solidFill>
              <a:schemeClr val="bg2"/>
            </a:solidFill>
            <a:ln w="19050" algn="ctr">
              <a:solidFill>
                <a:schemeClr val="tx1"/>
              </a:solidFill>
              <a:miter lim="800000"/>
              <a:headEnd/>
              <a:tailEnd type="none" w="med" len="lg"/>
            </a:ln>
          </p:spPr>
          <p:txBody>
            <a:bodyPr wrap="none" anchor="ct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endParaRPr lang="zh-CN" altLang="en-US" sz="2000">
                <a:solidFill>
                  <a:schemeClr val="tx2"/>
                </a:solidFill>
                <a:ea typeface="宋体" charset="-122"/>
              </a:endParaRPr>
            </a:p>
            <a:p>
              <a:pPr algn="ctr" eaLnBrk="1" hangingPunct="1">
                <a:lnSpc>
                  <a:spcPct val="100000"/>
                </a:lnSpc>
                <a:spcBef>
                  <a:spcPct val="0"/>
                </a:spcBef>
                <a:buClrTx/>
                <a:buFontTx/>
                <a:buNone/>
              </a:pPr>
              <a:r>
                <a:rPr lang="en-US" altLang="zh-CN" sz="2000">
                  <a:solidFill>
                    <a:schemeClr val="tx2"/>
                  </a:solidFill>
                  <a:ea typeface="宋体" charset="-122"/>
                </a:rPr>
                <a:t>S</a:t>
              </a:r>
            </a:p>
            <a:p>
              <a:pPr algn="ctr" eaLnBrk="1" hangingPunct="1">
                <a:lnSpc>
                  <a:spcPct val="100000"/>
                </a:lnSpc>
                <a:spcBef>
                  <a:spcPct val="0"/>
                </a:spcBef>
                <a:buClrTx/>
                <a:buFontTx/>
                <a:buNone/>
              </a:pPr>
              <a:r>
                <a:rPr lang="en-US" altLang="zh-CN" sz="2000">
                  <a:solidFill>
                    <a:schemeClr val="tx2"/>
                  </a:solidFill>
                  <a:ea typeface="宋体" charset="-122"/>
                </a:rPr>
                <a:t>$</a:t>
              </a:r>
            </a:p>
          </p:txBody>
        </p:sp>
        <p:sp>
          <p:nvSpPr>
            <p:cNvPr id="15368" name="Rectangle 10"/>
            <p:cNvSpPr>
              <a:spLocks noChangeArrowheads="1"/>
            </p:cNvSpPr>
            <p:nvPr/>
          </p:nvSpPr>
          <p:spPr bwMode="auto">
            <a:xfrm>
              <a:off x="1927" y="3249"/>
              <a:ext cx="1089" cy="273"/>
            </a:xfrm>
            <a:prstGeom prst="rect">
              <a:avLst/>
            </a:prstGeom>
            <a:solidFill>
              <a:schemeClr val="bg2"/>
            </a:solidFill>
            <a:ln w="19050" algn="ctr">
              <a:solidFill>
                <a:schemeClr val="tx1"/>
              </a:solidFill>
              <a:miter lim="800000"/>
              <a:headEnd/>
              <a:tailEnd type="none" w="med" len="lg"/>
            </a:ln>
            <a:effectLst>
              <a:outerShdw dist="107763" dir="2700000" algn="ctr" rotWithShape="0">
                <a:schemeClr val="bg2">
                  <a:alpha val="50000"/>
                </a:schemeClr>
              </a:outerShdw>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a:solidFill>
                    <a:schemeClr val="tx2"/>
                  </a:solidFill>
                  <a:latin typeface="Verdana" pitchFamily="34" charset="0"/>
                </a:rPr>
                <a:t>$</a:t>
              </a:r>
              <a:endParaRPr lang="el-GR" altLang="zh-CN" sz="2000">
                <a:solidFill>
                  <a:schemeClr val="tx2"/>
                </a:solidFill>
                <a:latin typeface="Verdana" pitchFamily="34" charset="0"/>
              </a:endParaRPr>
            </a:p>
          </p:txBody>
        </p:sp>
        <p:sp>
          <p:nvSpPr>
            <p:cNvPr id="15369" name="Text Box 11"/>
            <p:cNvSpPr txBox="1">
              <a:spLocks noChangeArrowheads="1"/>
            </p:cNvSpPr>
            <p:nvPr/>
          </p:nvSpPr>
          <p:spPr bwMode="auto">
            <a:xfrm>
              <a:off x="2018" y="2840"/>
              <a:ext cx="9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med" len="lg"/>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50000"/>
                </a:spcBef>
                <a:buClrTx/>
                <a:buFontTx/>
                <a:buNone/>
              </a:pPr>
              <a:r>
                <a:rPr lang="zh-CN" altLang="en-US" sz="2000">
                  <a:solidFill>
                    <a:schemeClr val="tx2"/>
                  </a:solidFill>
                  <a:ea typeface="宋体" charset="-122"/>
                </a:rPr>
                <a:t>分析成功时</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a:t>例</a:t>
            </a:r>
            <a:r>
              <a:rPr lang="en-US" altLang="zh-CN"/>
              <a:t>……</a:t>
            </a:r>
            <a:r>
              <a:rPr lang="zh-CN" altLang="en-US"/>
              <a:t>移入</a:t>
            </a:r>
            <a:r>
              <a:rPr lang="en-US" altLang="zh-CN"/>
              <a:t>-</a:t>
            </a:r>
            <a:r>
              <a:rPr lang="zh-CN" altLang="en-US"/>
              <a:t>归约语法分析技术</a:t>
            </a:r>
          </a:p>
        </p:txBody>
      </p:sp>
      <p:sp>
        <p:nvSpPr>
          <p:cNvPr id="16387" name="内容占位符 2"/>
          <p:cNvSpPr>
            <a:spLocks noGrp="1"/>
          </p:cNvSpPr>
          <p:nvPr>
            <p:ph idx="1"/>
          </p:nvPr>
        </p:nvSpPr>
        <p:spPr>
          <a:xfrm>
            <a:off x="457200" y="1066800"/>
            <a:ext cx="8229600" cy="762000"/>
          </a:xfrm>
        </p:spPr>
        <p:txBody>
          <a:bodyPr/>
          <a:lstStyle/>
          <a:p>
            <a:r>
              <a:rPr lang="zh-CN" altLang="en-US"/>
              <a:t>例：输入串</a:t>
            </a:r>
            <a:r>
              <a:rPr lang="en-US" altLang="zh-CN" i="1"/>
              <a:t>id</a:t>
            </a:r>
            <a:r>
              <a:rPr lang="en-US" altLang="zh-CN" i="1" baseline="-25000"/>
              <a:t>1</a:t>
            </a:r>
            <a:r>
              <a:rPr lang="en-US" altLang="zh-CN" i="1"/>
              <a:t>*id</a:t>
            </a:r>
            <a:r>
              <a:rPr lang="en-US" altLang="zh-CN" i="1" baseline="-25000"/>
              <a:t>2</a:t>
            </a:r>
            <a:r>
              <a:rPr lang="zh-CN" altLang="en-US"/>
              <a:t>的移入</a:t>
            </a:r>
            <a:r>
              <a:rPr lang="en-US" altLang="zh-CN"/>
              <a:t>-</a:t>
            </a:r>
            <a:r>
              <a:rPr lang="zh-CN" altLang="en-US"/>
              <a:t>归约过程</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0491297C-0143-4807-AD40-1FC3E0B4307A}" type="slidenum">
              <a:rPr lang="zh-CN" altLang="en-US" smtClean="0"/>
              <a:pPr>
                <a:defRPr/>
              </a:pPr>
              <a:t>15</a:t>
            </a:fld>
            <a:endParaRPr lang="en-US" altLang="zh-CN"/>
          </a:p>
        </p:txBody>
      </p:sp>
      <p:pic>
        <p:nvPicPr>
          <p:cNvPr id="163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68659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srcRect/>
          <a:stretch>
            <a:fillRect/>
          </a:stretch>
        </p:blipFill>
        <p:spPr bwMode="auto">
          <a:xfrm>
            <a:off x="5943600" y="1066800"/>
            <a:ext cx="2755900" cy="1074738"/>
          </a:xfrm>
          <a:prstGeom prst="rect">
            <a:avLst/>
          </a:prstGeom>
          <a:noFill/>
          <a:ln w="9525">
            <a:solidFill>
              <a:schemeClr val="accent5">
                <a:lumMod val="40000"/>
                <a:lumOff val="60000"/>
              </a:schemeClr>
            </a:solid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3"/>
          <p:cNvSpPr>
            <a:spLocks noGrp="1"/>
          </p:cNvSpPr>
          <p:nvPr>
            <p:ph type="title"/>
          </p:nvPr>
        </p:nvSpPr>
        <p:spPr/>
        <p:txBody>
          <a:bodyPr/>
          <a:lstStyle/>
          <a:p>
            <a:r>
              <a:rPr lang="zh-CN" altLang="en-US"/>
              <a:t>移入</a:t>
            </a:r>
            <a:r>
              <a:rPr lang="en-US" altLang="zh-CN"/>
              <a:t>-</a:t>
            </a:r>
            <a:r>
              <a:rPr lang="zh-CN" altLang="en-US"/>
              <a:t>归约语法分析中的冲突</a:t>
            </a:r>
          </a:p>
        </p:txBody>
      </p:sp>
      <p:sp>
        <p:nvSpPr>
          <p:cNvPr id="24579" name="内容占位符 4"/>
          <p:cNvSpPr>
            <a:spLocks noGrp="1"/>
          </p:cNvSpPr>
          <p:nvPr>
            <p:ph idx="1"/>
          </p:nvPr>
        </p:nvSpPr>
        <p:spPr>
          <a:xfrm>
            <a:off x="457200" y="1371600"/>
            <a:ext cx="8229600" cy="5181600"/>
          </a:xfrm>
        </p:spPr>
        <p:txBody>
          <a:bodyPr/>
          <a:lstStyle/>
          <a:p>
            <a:pPr>
              <a:defRPr/>
            </a:pPr>
            <a:r>
              <a:rPr lang="zh-CN" altLang="en-US" dirty="0"/>
              <a:t>有些上下文无关文法不能使用移入</a:t>
            </a:r>
            <a:r>
              <a:rPr lang="en-US" altLang="zh-CN" dirty="0"/>
              <a:t>-</a:t>
            </a:r>
            <a:r>
              <a:rPr lang="zh-CN" altLang="en-US" dirty="0"/>
              <a:t>归约语法分析技术</a:t>
            </a:r>
            <a:endParaRPr lang="en-US" altLang="zh-CN" dirty="0"/>
          </a:p>
          <a:p>
            <a:pPr lvl="1">
              <a:defRPr/>
            </a:pPr>
            <a:r>
              <a:rPr lang="zh-CN" altLang="en-US" dirty="0"/>
              <a:t>移入</a:t>
            </a:r>
            <a:r>
              <a:rPr lang="en-US" altLang="zh-CN" dirty="0"/>
              <a:t>/</a:t>
            </a:r>
            <a:r>
              <a:rPr lang="zh-CN" altLang="en-US" dirty="0"/>
              <a:t>归约冲突</a:t>
            </a:r>
            <a:endParaRPr lang="en-US" altLang="zh-CN" dirty="0"/>
          </a:p>
          <a:p>
            <a:pPr lvl="2">
              <a:defRPr/>
            </a:pPr>
            <a:r>
              <a:rPr lang="zh-CN" altLang="en-US" dirty="0"/>
              <a:t>即使知道了栈中的所有内容</a:t>
            </a:r>
            <a:r>
              <a:rPr lang="en-US" altLang="zh-CN" dirty="0"/>
              <a:t>(</a:t>
            </a:r>
            <a:r>
              <a:rPr lang="zh-CN" altLang="en-US" dirty="0">
                <a:solidFill>
                  <a:srgbClr val="FF0000"/>
                </a:solidFill>
              </a:rPr>
              <a:t>历史与当下</a:t>
            </a:r>
            <a:r>
              <a:rPr lang="zh-CN" altLang="en-US" dirty="0"/>
              <a:t>）以及接下来</a:t>
            </a:r>
            <a:r>
              <a:rPr lang="en-US" altLang="zh-CN" i="1" dirty="0"/>
              <a:t>k</a:t>
            </a:r>
            <a:r>
              <a:rPr lang="zh-CN" altLang="en-US" dirty="0"/>
              <a:t>个输入符号</a:t>
            </a:r>
            <a:r>
              <a:rPr lang="en-US" altLang="zh-CN" dirty="0"/>
              <a:t>(</a:t>
            </a:r>
            <a:r>
              <a:rPr lang="zh-CN" altLang="en-US" dirty="0">
                <a:solidFill>
                  <a:srgbClr val="FF0000"/>
                </a:solidFill>
              </a:rPr>
              <a:t>未来</a:t>
            </a:r>
            <a:r>
              <a:rPr lang="zh-CN" altLang="en-US" dirty="0"/>
              <a:t>），分析器仍然无法判断应该进行移入还是归约</a:t>
            </a:r>
            <a:endParaRPr lang="en-US" altLang="zh-CN" dirty="0"/>
          </a:p>
          <a:p>
            <a:pPr lvl="1">
              <a:defRPr/>
            </a:pPr>
            <a:r>
              <a:rPr lang="zh-CN" altLang="en-US" dirty="0"/>
              <a:t>归约</a:t>
            </a:r>
            <a:r>
              <a:rPr lang="en-US" altLang="zh-CN" dirty="0"/>
              <a:t>/</a:t>
            </a:r>
            <a:r>
              <a:rPr lang="zh-CN" altLang="en-US" dirty="0"/>
              <a:t>归约冲突</a:t>
            </a:r>
            <a:endParaRPr lang="en-US" altLang="zh-CN" dirty="0"/>
          </a:p>
          <a:p>
            <a:pPr lvl="2">
              <a:defRPr/>
            </a:pPr>
            <a:r>
              <a:rPr lang="zh-CN" altLang="en-US" dirty="0"/>
              <a:t>无法在多个可能的归约方法中选择正确的归约动作</a:t>
            </a:r>
            <a:endParaRPr lang="en-US" altLang="zh-CN" dirty="0"/>
          </a:p>
          <a:p>
            <a:pPr>
              <a:defRPr/>
            </a:pPr>
            <a:r>
              <a:rPr lang="en-US" altLang="zh-CN" dirty="0" err="1"/>
              <a:t>LR</a:t>
            </a:r>
            <a:r>
              <a:rPr lang="en-US" altLang="zh-CN" dirty="0"/>
              <a:t>(</a:t>
            </a:r>
            <a:r>
              <a:rPr lang="en-US" altLang="zh-CN" i="1" dirty="0"/>
              <a:t>k</a:t>
            </a:r>
            <a:r>
              <a:rPr lang="en-US" altLang="zh-CN" dirty="0"/>
              <a:t>)</a:t>
            </a:r>
            <a:r>
              <a:rPr lang="zh-CN" altLang="en-US" dirty="0"/>
              <a:t>文法</a:t>
            </a:r>
            <a:endParaRPr lang="en-US" altLang="zh-CN" dirty="0"/>
          </a:p>
          <a:p>
            <a:pPr lvl="1">
              <a:defRPr/>
            </a:pPr>
            <a:r>
              <a:rPr lang="zh-CN" altLang="en-US" dirty="0"/>
              <a:t>在分析过程中，在输入中至多向前看</a:t>
            </a:r>
            <a:r>
              <a:rPr lang="en-US" altLang="zh-CN" i="1" dirty="0"/>
              <a:t>k</a:t>
            </a:r>
            <a:r>
              <a:rPr lang="zh-CN" altLang="en-US" dirty="0"/>
              <a:t>个符号，就能确定分析器的动作</a:t>
            </a:r>
            <a:endParaRPr lang="en-US" altLang="zh-CN" dirty="0"/>
          </a:p>
          <a:p>
            <a:pPr lvl="1">
              <a:defRPr/>
            </a:pPr>
            <a:r>
              <a:rPr lang="zh-CN" altLang="en-US" dirty="0"/>
              <a:t>存在一些文法不是</a:t>
            </a:r>
            <a:r>
              <a:rPr lang="en-US" altLang="zh-CN" dirty="0" err="1"/>
              <a:t>LR</a:t>
            </a:r>
            <a:r>
              <a:rPr lang="en-US" altLang="zh-CN" dirty="0"/>
              <a:t>(</a:t>
            </a:r>
            <a:r>
              <a:rPr lang="en-US" altLang="zh-CN" i="1" dirty="0"/>
              <a:t>k</a:t>
            </a:r>
            <a:r>
              <a:rPr lang="en-US" altLang="zh-CN" dirty="0"/>
              <a:t>)</a:t>
            </a:r>
            <a:r>
              <a:rPr lang="zh-CN" altLang="en-US" dirty="0"/>
              <a:t>文法，即无论</a:t>
            </a:r>
            <a:r>
              <a:rPr lang="en-US" altLang="zh-CN" i="1" dirty="0"/>
              <a:t>k</a:t>
            </a:r>
            <a:r>
              <a:rPr lang="zh-CN" altLang="en-US" dirty="0"/>
              <a:t>取多大的值，都无法消除冲突</a:t>
            </a:r>
          </a:p>
        </p:txBody>
      </p:sp>
      <p:sp>
        <p:nvSpPr>
          <p:cNvPr id="3" name="灯片编号占位符 2"/>
          <p:cNvSpPr>
            <a:spLocks noGrp="1"/>
          </p:cNvSpPr>
          <p:nvPr>
            <p:ph type="sldNum" sz="quarter" idx="10"/>
          </p:nvPr>
        </p:nvSpPr>
        <p:spPr/>
        <p:txBody>
          <a:bodyPr/>
          <a:lstStyle/>
          <a:p>
            <a:pPr>
              <a:defRPr/>
            </a:pPr>
            <a:fld id="{36B4F100-F012-4E0E-96F7-2D829D08A1F0}" type="slidenum">
              <a:rPr lang="zh-CN" altLang="en-US" smtClean="0"/>
              <a:pPr>
                <a:defRPr/>
              </a:pPr>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t>移入</a:t>
            </a:r>
            <a:r>
              <a:rPr lang="en-US" altLang="zh-CN"/>
              <a:t>/</a:t>
            </a:r>
            <a:r>
              <a:rPr lang="zh-CN" altLang="en-US"/>
              <a:t>归约冲突</a:t>
            </a:r>
          </a:p>
        </p:txBody>
      </p:sp>
      <p:sp>
        <p:nvSpPr>
          <p:cNvPr id="25603" name="内容占位符 2"/>
          <p:cNvSpPr>
            <a:spLocks noGrp="1"/>
          </p:cNvSpPr>
          <p:nvPr>
            <p:ph idx="1"/>
          </p:nvPr>
        </p:nvSpPr>
        <p:spPr>
          <a:xfrm>
            <a:off x="457200" y="1295400"/>
            <a:ext cx="4267200" cy="1752600"/>
          </a:xfrm>
        </p:spPr>
        <p:txBody>
          <a:bodyPr/>
          <a:lstStyle/>
          <a:p>
            <a:pPr>
              <a:defRPr/>
            </a:pPr>
            <a:r>
              <a:rPr lang="zh-CN" altLang="en-US" dirty="0"/>
              <a:t>二义性文法不是</a:t>
            </a:r>
            <a:r>
              <a:rPr lang="en-US" altLang="zh-CN" dirty="0" err="1"/>
              <a:t>LR</a:t>
            </a:r>
            <a:r>
              <a:rPr lang="zh-CN" altLang="en-US" dirty="0"/>
              <a:t>的</a:t>
            </a:r>
            <a:endParaRPr lang="en-US" altLang="zh-CN" dirty="0"/>
          </a:p>
          <a:p>
            <a:pPr lvl="1">
              <a:defRPr/>
            </a:pPr>
            <a:r>
              <a:rPr lang="zh-CN" altLang="en-US" dirty="0">
                <a:solidFill>
                  <a:srgbClr val="FF0000"/>
                </a:solidFill>
              </a:rPr>
              <a:t>经过修正</a:t>
            </a:r>
            <a:r>
              <a:rPr lang="zh-CN" altLang="en-US" dirty="0"/>
              <a:t>的移入</a:t>
            </a:r>
            <a:r>
              <a:rPr lang="en-US" altLang="zh-CN" dirty="0"/>
              <a:t>-</a:t>
            </a:r>
            <a:r>
              <a:rPr lang="zh-CN" altLang="en-US" dirty="0"/>
              <a:t>归约语法分析技术可以对某些二义性文法进行语法分析</a:t>
            </a:r>
          </a:p>
        </p:txBody>
      </p:sp>
      <p:sp>
        <p:nvSpPr>
          <p:cNvPr id="4" name="灯片编号占位符 3"/>
          <p:cNvSpPr>
            <a:spLocks noGrp="1"/>
          </p:cNvSpPr>
          <p:nvPr>
            <p:ph type="sldNum" sz="quarter" idx="10"/>
          </p:nvPr>
        </p:nvSpPr>
        <p:spPr/>
        <p:txBody>
          <a:bodyPr/>
          <a:lstStyle/>
          <a:p>
            <a:pPr>
              <a:defRPr/>
            </a:pPr>
            <a:fld id="{3C09087C-828B-4067-B09A-73C01B4A2A64}" type="slidenum">
              <a:rPr lang="zh-CN" altLang="en-US" smtClean="0"/>
              <a:pPr>
                <a:defRPr/>
              </a:pPr>
              <a:t>17</a:t>
            </a:fld>
            <a:endParaRPr lang="en-US" altLang="zh-CN"/>
          </a:p>
        </p:txBody>
      </p:sp>
      <p:pic>
        <p:nvPicPr>
          <p:cNvPr id="225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3198813"/>
            <a:ext cx="8081962"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43400" y="4799806"/>
            <a:ext cx="1600200" cy="38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4994" name="Picture 2"/>
          <p:cNvPicPr>
            <a:picLocks noChangeAspect="1" noChangeArrowheads="1"/>
          </p:cNvPicPr>
          <p:nvPr/>
        </p:nvPicPr>
        <p:blipFill>
          <a:blip r:embed="rId3"/>
          <a:srcRect/>
          <a:stretch>
            <a:fillRect/>
          </a:stretch>
        </p:blipFill>
        <p:spPr bwMode="auto">
          <a:xfrm>
            <a:off x="4702175" y="1905000"/>
            <a:ext cx="4289425" cy="990600"/>
          </a:xfrm>
          <a:prstGeom prst="rect">
            <a:avLst/>
          </a:prstGeom>
          <a:noFill/>
          <a:ln w="9525">
            <a:solidFill>
              <a:schemeClr val="accent5">
                <a:lumMod val="40000"/>
                <a:lumOff val="60000"/>
              </a:schemeClr>
            </a:solid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a:t>归约</a:t>
            </a:r>
            <a:r>
              <a:rPr lang="en-US" altLang="zh-CN"/>
              <a:t>/</a:t>
            </a:r>
            <a:r>
              <a:rPr lang="zh-CN" altLang="en-US"/>
              <a:t>归约冲突</a:t>
            </a:r>
          </a:p>
        </p:txBody>
      </p:sp>
      <p:sp>
        <p:nvSpPr>
          <p:cNvPr id="26627" name="内容占位符 2"/>
          <p:cNvSpPr>
            <a:spLocks noGrp="1"/>
          </p:cNvSpPr>
          <p:nvPr>
            <p:ph idx="1"/>
          </p:nvPr>
        </p:nvSpPr>
        <p:spPr>
          <a:xfrm>
            <a:off x="457200" y="1371600"/>
            <a:ext cx="8229600" cy="1066800"/>
          </a:xfrm>
        </p:spPr>
        <p:txBody>
          <a:bodyPr/>
          <a:lstStyle/>
          <a:p>
            <a:pPr>
              <a:defRPr/>
            </a:pPr>
            <a:r>
              <a:rPr lang="zh-CN" altLang="en-US" sz="2200"/>
              <a:t>在已经确认找到了句柄的时候，不能根据栈中内容和下一个输入符号确定应该使用哪个产生式归约</a:t>
            </a:r>
          </a:p>
        </p:txBody>
      </p:sp>
      <p:sp>
        <p:nvSpPr>
          <p:cNvPr id="4" name="灯片编号占位符 3"/>
          <p:cNvSpPr>
            <a:spLocks noGrp="1"/>
          </p:cNvSpPr>
          <p:nvPr>
            <p:ph type="sldNum" sz="quarter" idx="10"/>
          </p:nvPr>
        </p:nvSpPr>
        <p:spPr/>
        <p:txBody>
          <a:bodyPr/>
          <a:lstStyle/>
          <a:p>
            <a:pPr>
              <a:defRPr/>
            </a:pPr>
            <a:fld id="{3B839C3C-9636-44F4-A7B0-FE799BABE671}" type="slidenum">
              <a:rPr lang="zh-CN" altLang="en-US" smtClean="0"/>
              <a:pPr>
                <a:defRPr/>
              </a:pPr>
              <a:t>18</a:t>
            </a:fld>
            <a:endParaRPr lang="en-US" altLang="zh-CN"/>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362200"/>
            <a:ext cx="55626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572000"/>
            <a:ext cx="88360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34051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609446" y="3505200"/>
            <a:ext cx="2248554"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09446" y="4114800"/>
            <a:ext cx="2248554"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a:t>练习</a:t>
            </a:r>
            <a:r>
              <a:rPr lang="en-US" altLang="zh-CN"/>
              <a:t>4.5</a:t>
            </a:r>
            <a:endParaRPr lang="zh-CN" altLang="en-US"/>
          </a:p>
        </p:txBody>
      </p:sp>
      <p:sp>
        <p:nvSpPr>
          <p:cNvPr id="4" name="灯片编号占位符 3"/>
          <p:cNvSpPr>
            <a:spLocks noGrp="1"/>
          </p:cNvSpPr>
          <p:nvPr>
            <p:ph type="sldNum" sz="quarter" idx="10"/>
          </p:nvPr>
        </p:nvSpPr>
        <p:spPr/>
        <p:txBody>
          <a:bodyPr/>
          <a:lstStyle/>
          <a:p>
            <a:pPr>
              <a:defRPr/>
            </a:pPr>
            <a:fld id="{49565929-42F3-4B5C-BD48-7B9FC0495EC4}" type="slidenum">
              <a:rPr lang="zh-CN" altLang="en-US" smtClean="0"/>
              <a:pPr>
                <a:defRPr/>
              </a:pPr>
              <a:t>19</a:t>
            </a:fld>
            <a:endParaRPr lang="en-US" altLang="zh-CN"/>
          </a:p>
        </p:txBody>
      </p:sp>
      <p:pic>
        <p:nvPicPr>
          <p:cNvPr id="2458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338" y="1752600"/>
            <a:ext cx="8831262" cy="4067175"/>
          </a:xfrm>
        </p:spPr>
      </p:pic>
      <p:sp>
        <p:nvSpPr>
          <p:cNvPr id="2" name="矩形 1"/>
          <p:cNvSpPr/>
          <p:nvPr/>
        </p:nvSpPr>
        <p:spPr>
          <a:xfrm>
            <a:off x="152400" y="2895600"/>
            <a:ext cx="88392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2400" y="5410200"/>
            <a:ext cx="8839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副标题 5"/>
          <p:cNvSpPr>
            <a:spLocks noGrp="1"/>
          </p:cNvSpPr>
          <p:nvPr>
            <p:ph type="subTitle" idx="1"/>
          </p:nvPr>
        </p:nvSpPr>
        <p:spPr/>
        <p:txBody>
          <a:bodyPr/>
          <a:lstStyle/>
          <a:p>
            <a:endParaRPr lang="zh-CN" altLang="en-US"/>
          </a:p>
        </p:txBody>
      </p:sp>
      <p:sp>
        <p:nvSpPr>
          <p:cNvPr id="5123" name="标题 4"/>
          <p:cNvSpPr>
            <a:spLocks noGrp="1"/>
          </p:cNvSpPr>
          <p:nvPr>
            <p:ph type="ctrTitle"/>
          </p:nvPr>
        </p:nvSpPr>
        <p:spPr/>
        <p:txBody>
          <a:bodyPr/>
          <a:lstStyle/>
          <a:p>
            <a:r>
              <a:rPr lang="zh-CN" altLang="en-US"/>
              <a:t>自底向上的语法分析</a:t>
            </a:r>
          </a:p>
        </p:txBody>
      </p:sp>
      <p:sp>
        <p:nvSpPr>
          <p:cNvPr id="51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BB7920D4-C4F1-4E2B-AE0D-B9AB5B218644}"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2</a:t>
            </a:fld>
            <a:endParaRPr lang="en-US" altLang="zh-CN" sz="1200">
              <a:solidFill>
                <a:schemeClr val="bg1"/>
              </a:solidFill>
              <a:latin typeface="Arial" charset="0"/>
              <a:ea typeface="宋体"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副标题 5"/>
          <p:cNvSpPr>
            <a:spLocks noGrp="1"/>
          </p:cNvSpPr>
          <p:nvPr>
            <p:ph type="subTitle" idx="1"/>
          </p:nvPr>
        </p:nvSpPr>
        <p:spPr/>
        <p:txBody>
          <a:bodyPr/>
          <a:lstStyle/>
          <a:p>
            <a:r>
              <a:rPr lang="en-US" altLang="zh-CN"/>
              <a:t>LR</a:t>
            </a:r>
            <a:r>
              <a:rPr lang="zh-CN" altLang="en-US"/>
              <a:t>语法分析技术介绍</a:t>
            </a:r>
          </a:p>
        </p:txBody>
      </p:sp>
      <p:sp>
        <p:nvSpPr>
          <p:cNvPr id="25603" name="标题 4"/>
          <p:cNvSpPr>
            <a:spLocks noGrp="1"/>
          </p:cNvSpPr>
          <p:nvPr>
            <p:ph type="ctrTitle"/>
          </p:nvPr>
        </p:nvSpPr>
        <p:spPr/>
        <p:txBody>
          <a:bodyPr/>
          <a:lstStyle/>
          <a:p>
            <a:r>
              <a:rPr lang="zh-CN" altLang="en-US"/>
              <a:t>简单</a:t>
            </a:r>
            <a:r>
              <a:rPr lang="en-US" altLang="zh-CN"/>
              <a:t>LR</a:t>
            </a:r>
            <a:r>
              <a:rPr lang="zh-CN" altLang="en-US"/>
              <a:t>技术</a:t>
            </a:r>
          </a:p>
        </p:txBody>
      </p:sp>
      <p:sp>
        <p:nvSpPr>
          <p:cNvPr id="2560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C2C357B3-472F-4FAD-ACE8-ABFF2E6E4837}"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20</a:t>
            </a:fld>
            <a:endParaRPr lang="en-US" altLang="zh-CN" sz="1200">
              <a:solidFill>
                <a:schemeClr val="bg1"/>
              </a:solidFill>
              <a:latin typeface="Arial" charset="0"/>
              <a:ea typeface="宋体"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a:t>LR</a:t>
            </a:r>
            <a:r>
              <a:rPr lang="zh-CN" altLang="en-US"/>
              <a:t>语法分析技术介绍</a:t>
            </a:r>
          </a:p>
        </p:txBody>
      </p:sp>
      <p:sp>
        <p:nvSpPr>
          <p:cNvPr id="29699" name="内容占位符 2"/>
          <p:cNvSpPr>
            <a:spLocks noGrp="1"/>
          </p:cNvSpPr>
          <p:nvPr>
            <p:ph idx="1"/>
          </p:nvPr>
        </p:nvSpPr>
        <p:spPr/>
        <p:txBody>
          <a:bodyPr/>
          <a:lstStyle/>
          <a:p>
            <a:pPr>
              <a:defRPr/>
            </a:pPr>
            <a:r>
              <a:rPr lang="en-US" altLang="zh-CN" dirty="0"/>
              <a:t>LR(</a:t>
            </a:r>
            <a:r>
              <a:rPr lang="en-US" altLang="zh-CN" i="1" dirty="0"/>
              <a:t>k</a:t>
            </a:r>
            <a:r>
              <a:rPr lang="en-US" altLang="zh-CN" dirty="0"/>
              <a:t>)</a:t>
            </a:r>
            <a:r>
              <a:rPr lang="zh-CN" altLang="en-US" dirty="0"/>
              <a:t>语法分析</a:t>
            </a:r>
            <a:endParaRPr lang="en-US" altLang="zh-CN" i="1" dirty="0"/>
          </a:p>
          <a:p>
            <a:pPr lvl="1">
              <a:defRPr/>
            </a:pPr>
            <a:r>
              <a:rPr lang="zh-CN" altLang="en-US" dirty="0"/>
              <a:t>“</a:t>
            </a:r>
            <a:r>
              <a:rPr lang="en-US" altLang="zh-CN" i="1" dirty="0"/>
              <a:t>L</a:t>
            </a:r>
            <a:r>
              <a:rPr lang="zh-CN" altLang="en-US" dirty="0"/>
              <a:t>”表示从左向右扫描输入串，“</a:t>
            </a:r>
            <a:r>
              <a:rPr lang="en-US" altLang="zh-CN" i="1" dirty="0"/>
              <a:t>R</a:t>
            </a:r>
            <a:r>
              <a:rPr lang="zh-CN" altLang="en-US" dirty="0"/>
              <a:t>”表示反向构造一个最右推导序列，</a:t>
            </a:r>
            <a:r>
              <a:rPr lang="en-US" altLang="zh-CN" i="1" dirty="0"/>
              <a:t>k</a:t>
            </a:r>
            <a:r>
              <a:rPr lang="zh-CN" altLang="en-US" dirty="0"/>
              <a:t>表示在语法分析决策时向前看</a:t>
            </a:r>
            <a:r>
              <a:rPr lang="en-US" altLang="zh-CN" i="1" dirty="0"/>
              <a:t>k</a:t>
            </a:r>
            <a:r>
              <a:rPr lang="zh-CN" altLang="en-US" dirty="0"/>
              <a:t>个符号</a:t>
            </a:r>
            <a:endParaRPr lang="en-US" altLang="zh-CN" dirty="0"/>
          </a:p>
          <a:p>
            <a:pPr lvl="2">
              <a:defRPr/>
            </a:pPr>
            <a:r>
              <a:rPr lang="en-US" altLang="zh-CN" i="1" dirty="0"/>
              <a:t>k&lt;=1</a:t>
            </a:r>
            <a:r>
              <a:rPr lang="zh-CN" altLang="en-US" dirty="0"/>
              <a:t>时有实用价值</a:t>
            </a:r>
            <a:endParaRPr lang="en-US" altLang="zh-CN" dirty="0"/>
          </a:p>
          <a:p>
            <a:pPr lvl="1">
              <a:defRPr/>
            </a:pPr>
            <a:r>
              <a:rPr lang="en-US" altLang="zh-CN" dirty="0"/>
              <a:t>LR(0)</a:t>
            </a:r>
            <a:r>
              <a:rPr lang="zh-CN" altLang="en-US" dirty="0"/>
              <a:t>，</a:t>
            </a:r>
            <a:r>
              <a:rPr lang="en-US" altLang="zh-CN" dirty="0"/>
              <a:t>SLR</a:t>
            </a:r>
            <a:r>
              <a:rPr lang="zh-CN" altLang="en-US" dirty="0"/>
              <a:t>，</a:t>
            </a:r>
            <a:r>
              <a:rPr lang="en-US" altLang="zh-CN" dirty="0"/>
              <a:t>LR(1)</a:t>
            </a:r>
            <a:r>
              <a:rPr lang="zh-CN" altLang="en-US" dirty="0"/>
              <a:t>，</a:t>
            </a:r>
            <a:r>
              <a:rPr lang="en-US" altLang="zh-CN" dirty="0"/>
              <a:t>LALR</a:t>
            </a:r>
          </a:p>
          <a:p>
            <a:pPr>
              <a:defRPr/>
            </a:pPr>
            <a:r>
              <a:rPr lang="en-US" altLang="zh-CN" dirty="0"/>
              <a:t>LR</a:t>
            </a:r>
            <a:r>
              <a:rPr lang="zh-CN" altLang="en-US" dirty="0"/>
              <a:t>语法分析器是表驱动的</a:t>
            </a:r>
            <a:endParaRPr lang="en-US" altLang="zh-CN" dirty="0"/>
          </a:p>
          <a:p>
            <a:pPr lvl="1">
              <a:defRPr/>
            </a:pPr>
            <a:r>
              <a:rPr lang="zh-CN" altLang="en-US" dirty="0"/>
              <a:t>如果能为一个文法构造出一个不含冲突的</a:t>
            </a:r>
            <a:r>
              <a:rPr lang="en-US" altLang="zh-CN" dirty="0">
                <a:solidFill>
                  <a:srgbClr val="FF0000"/>
                </a:solidFill>
              </a:rPr>
              <a:t>LR</a:t>
            </a:r>
            <a:r>
              <a:rPr lang="zh-CN" altLang="en-US" dirty="0">
                <a:solidFill>
                  <a:srgbClr val="FF0000"/>
                </a:solidFill>
              </a:rPr>
              <a:t>分析表</a:t>
            </a:r>
            <a:r>
              <a:rPr lang="zh-CN" altLang="en-US" dirty="0"/>
              <a:t>，那么该文法就是</a:t>
            </a:r>
            <a:r>
              <a:rPr lang="en-US" altLang="zh-CN" dirty="0"/>
              <a:t>LR</a:t>
            </a:r>
            <a:r>
              <a:rPr lang="zh-CN" altLang="en-US" dirty="0"/>
              <a:t>文法</a:t>
            </a:r>
            <a:endParaRPr lang="en-US" altLang="zh-CN" dirty="0"/>
          </a:p>
        </p:txBody>
      </p:sp>
      <p:sp>
        <p:nvSpPr>
          <p:cNvPr id="4" name="灯片编号占位符 3"/>
          <p:cNvSpPr>
            <a:spLocks noGrp="1"/>
          </p:cNvSpPr>
          <p:nvPr>
            <p:ph type="sldNum" sz="quarter" idx="10"/>
          </p:nvPr>
        </p:nvSpPr>
        <p:spPr/>
        <p:txBody>
          <a:bodyPr/>
          <a:lstStyle/>
          <a:p>
            <a:pPr>
              <a:defRPr/>
            </a:pPr>
            <a:fld id="{436E0CB2-6DB1-4376-9963-540BDEE34E04}" type="slidenum">
              <a:rPr lang="zh-CN" altLang="en-US" smtClean="0"/>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a:t>为什么使用</a:t>
            </a:r>
            <a:r>
              <a:rPr lang="en-US" altLang="zh-CN"/>
              <a:t>LR</a:t>
            </a:r>
            <a:r>
              <a:rPr lang="zh-CN" altLang="en-US"/>
              <a:t>语法分析器</a:t>
            </a:r>
          </a:p>
        </p:txBody>
      </p:sp>
      <p:sp>
        <p:nvSpPr>
          <p:cNvPr id="30723" name="内容占位符 2"/>
          <p:cNvSpPr>
            <a:spLocks noGrp="1"/>
          </p:cNvSpPr>
          <p:nvPr>
            <p:ph idx="1"/>
          </p:nvPr>
        </p:nvSpPr>
        <p:spPr/>
        <p:txBody>
          <a:bodyPr/>
          <a:lstStyle/>
          <a:p>
            <a:pPr>
              <a:lnSpc>
                <a:spcPct val="110000"/>
              </a:lnSpc>
              <a:defRPr/>
            </a:pPr>
            <a:r>
              <a:rPr lang="en-US" altLang="zh-CN" dirty="0" err="1"/>
              <a:t>LR</a:t>
            </a:r>
            <a:r>
              <a:rPr lang="zh-CN" altLang="en-US" dirty="0"/>
              <a:t>语法分析技术的优点</a:t>
            </a:r>
            <a:endParaRPr lang="en-US" altLang="zh-CN" dirty="0"/>
          </a:p>
          <a:p>
            <a:pPr lvl="1">
              <a:lnSpc>
                <a:spcPct val="110000"/>
              </a:lnSpc>
              <a:defRPr/>
            </a:pPr>
            <a:r>
              <a:rPr lang="zh-CN" altLang="en-US" dirty="0">
                <a:solidFill>
                  <a:srgbClr val="FF0000"/>
                </a:solidFill>
              </a:rPr>
              <a:t>对于几乎所有程序设计语言构造</a:t>
            </a:r>
            <a:r>
              <a:rPr lang="zh-CN" altLang="en-US" dirty="0"/>
              <a:t>，只要能够写出其上下文无关文法，就能够构造出识别该构造的</a:t>
            </a:r>
            <a:r>
              <a:rPr lang="en-US" altLang="zh-CN" dirty="0" err="1"/>
              <a:t>LR</a:t>
            </a:r>
            <a:r>
              <a:rPr lang="zh-CN" altLang="en-US" dirty="0"/>
              <a:t>语法分析器</a:t>
            </a:r>
            <a:endParaRPr lang="en-US" altLang="zh-CN" dirty="0"/>
          </a:p>
          <a:p>
            <a:pPr lvl="1">
              <a:lnSpc>
                <a:spcPct val="110000"/>
              </a:lnSpc>
              <a:defRPr/>
            </a:pPr>
            <a:r>
              <a:rPr lang="en-US" altLang="zh-CN" dirty="0" err="1"/>
              <a:t>LR</a:t>
            </a:r>
            <a:r>
              <a:rPr lang="zh-CN" altLang="en-US" dirty="0"/>
              <a:t>方法是已知的</a:t>
            </a:r>
            <a:r>
              <a:rPr lang="zh-CN" altLang="en-US" dirty="0">
                <a:solidFill>
                  <a:srgbClr val="FF0000"/>
                </a:solidFill>
              </a:rPr>
              <a:t>最通用的无回溯移入</a:t>
            </a:r>
            <a:r>
              <a:rPr lang="en-US" altLang="zh-CN" dirty="0">
                <a:solidFill>
                  <a:srgbClr val="FF0000"/>
                </a:solidFill>
              </a:rPr>
              <a:t>-</a:t>
            </a:r>
            <a:r>
              <a:rPr lang="zh-CN" altLang="en-US" dirty="0">
                <a:solidFill>
                  <a:srgbClr val="FF0000"/>
                </a:solidFill>
              </a:rPr>
              <a:t>归约分析技术</a:t>
            </a:r>
            <a:r>
              <a:rPr lang="zh-CN" altLang="en-US" dirty="0"/>
              <a:t>，并且其实现可以和其他更原始的移入</a:t>
            </a:r>
            <a:r>
              <a:rPr lang="en-US" altLang="zh-CN" dirty="0"/>
              <a:t>-</a:t>
            </a:r>
            <a:r>
              <a:rPr lang="zh-CN" altLang="en-US" dirty="0"/>
              <a:t>归约方法一样</a:t>
            </a:r>
            <a:r>
              <a:rPr lang="zh-CN" altLang="en-US" dirty="0">
                <a:solidFill>
                  <a:srgbClr val="FF0000"/>
                </a:solidFill>
              </a:rPr>
              <a:t>高效</a:t>
            </a:r>
            <a:endParaRPr lang="en-US" altLang="zh-CN" dirty="0">
              <a:solidFill>
                <a:srgbClr val="FF0000"/>
              </a:solidFill>
            </a:endParaRPr>
          </a:p>
          <a:p>
            <a:pPr lvl="1">
              <a:lnSpc>
                <a:spcPct val="110000"/>
              </a:lnSpc>
              <a:defRPr/>
            </a:pPr>
            <a:r>
              <a:rPr lang="en-US" altLang="zh-CN" dirty="0" err="1"/>
              <a:t>LR</a:t>
            </a:r>
            <a:r>
              <a:rPr lang="zh-CN" altLang="en-US" dirty="0"/>
              <a:t>语法分析器可以在对输入进行从左到右扫描时</a:t>
            </a:r>
            <a:r>
              <a:rPr lang="zh-CN" altLang="en-US" dirty="0">
                <a:solidFill>
                  <a:srgbClr val="FF0000"/>
                </a:solidFill>
              </a:rPr>
              <a:t>尽可能早地检测到错误</a:t>
            </a:r>
            <a:endParaRPr lang="en-US" altLang="zh-CN" dirty="0">
              <a:solidFill>
                <a:srgbClr val="FF0000"/>
              </a:solidFill>
            </a:endParaRPr>
          </a:p>
          <a:p>
            <a:pPr lvl="1">
              <a:lnSpc>
                <a:spcPct val="110000"/>
              </a:lnSpc>
              <a:defRPr/>
            </a:pPr>
            <a:r>
              <a:rPr lang="zh-CN" altLang="en-US" dirty="0"/>
              <a:t>可以用</a:t>
            </a:r>
            <a:r>
              <a:rPr lang="en-US" altLang="zh-CN" dirty="0" err="1"/>
              <a:t>LR</a:t>
            </a:r>
            <a:r>
              <a:rPr lang="zh-CN" altLang="en-US" dirty="0"/>
              <a:t>方法进行语法分析的文法类是可以用预测方法或</a:t>
            </a:r>
            <a:r>
              <a:rPr lang="en-US" altLang="zh-CN" i="1" dirty="0"/>
              <a:t>LL</a:t>
            </a:r>
            <a:r>
              <a:rPr lang="zh-CN" altLang="en-US" dirty="0"/>
              <a:t>方法进行语法分析的文法类的真超集；即</a:t>
            </a:r>
            <a:r>
              <a:rPr lang="en-US" altLang="zh-CN" dirty="0" err="1">
                <a:solidFill>
                  <a:srgbClr val="FF0000"/>
                </a:solidFill>
              </a:rPr>
              <a:t>LR</a:t>
            </a:r>
            <a:r>
              <a:rPr lang="zh-CN" altLang="en-US" dirty="0">
                <a:solidFill>
                  <a:srgbClr val="FF0000"/>
                </a:solidFill>
              </a:rPr>
              <a:t>文法能够比</a:t>
            </a:r>
            <a:r>
              <a:rPr lang="en-US" altLang="zh-CN" i="1" dirty="0">
                <a:solidFill>
                  <a:srgbClr val="FF0000"/>
                </a:solidFill>
              </a:rPr>
              <a:t>LL</a:t>
            </a:r>
            <a:r>
              <a:rPr lang="zh-CN" altLang="en-US" dirty="0">
                <a:solidFill>
                  <a:srgbClr val="FF0000"/>
                </a:solidFill>
              </a:rPr>
              <a:t>文法描述更多的语言</a:t>
            </a:r>
            <a:endParaRPr lang="en-US" altLang="zh-CN" dirty="0">
              <a:solidFill>
                <a:srgbClr val="FF0000"/>
              </a:solidFill>
            </a:endParaRPr>
          </a:p>
          <a:p>
            <a:pPr>
              <a:lnSpc>
                <a:spcPct val="110000"/>
              </a:lnSpc>
              <a:defRPr/>
            </a:pPr>
            <a:r>
              <a:rPr lang="en-US" altLang="zh-CN" dirty="0" err="1"/>
              <a:t>LR</a:t>
            </a:r>
            <a:r>
              <a:rPr lang="zh-CN" altLang="en-US" dirty="0"/>
              <a:t>方法的缺点</a:t>
            </a:r>
            <a:endParaRPr lang="en-US" altLang="zh-CN" dirty="0"/>
          </a:p>
          <a:p>
            <a:pPr lvl="1">
              <a:lnSpc>
                <a:spcPct val="110000"/>
              </a:lnSpc>
              <a:defRPr/>
            </a:pPr>
            <a:r>
              <a:rPr lang="zh-CN" altLang="en-US" dirty="0"/>
              <a:t>手工构造</a:t>
            </a:r>
            <a:r>
              <a:rPr lang="en-US" altLang="zh-CN" dirty="0" err="1"/>
              <a:t>LR</a:t>
            </a:r>
            <a:r>
              <a:rPr lang="zh-CN" altLang="en-US" dirty="0"/>
              <a:t>分析器的</a:t>
            </a:r>
            <a:r>
              <a:rPr lang="zh-CN" altLang="en-US" dirty="0">
                <a:solidFill>
                  <a:srgbClr val="FF0000"/>
                </a:solidFill>
              </a:rPr>
              <a:t>工作量非常大</a:t>
            </a:r>
          </a:p>
        </p:txBody>
      </p:sp>
      <p:sp>
        <p:nvSpPr>
          <p:cNvPr id="4" name="灯片编号占位符 3"/>
          <p:cNvSpPr>
            <a:spLocks noGrp="1"/>
          </p:cNvSpPr>
          <p:nvPr>
            <p:ph type="sldNum" sz="quarter" idx="10"/>
          </p:nvPr>
        </p:nvSpPr>
        <p:spPr/>
        <p:txBody>
          <a:bodyPr/>
          <a:lstStyle/>
          <a:p>
            <a:pPr>
              <a:defRPr/>
            </a:pPr>
            <a:fld id="{D69CEB1D-8D37-4EBD-9A2D-75E6A614F9D8}" type="slidenum">
              <a:rPr lang="zh-CN" altLang="en-US" smtClean="0"/>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LR</a:t>
            </a:r>
            <a:r>
              <a:rPr lang="zh-CN" altLang="en-US"/>
              <a:t>分析器</a:t>
            </a:r>
          </a:p>
        </p:txBody>
      </p:sp>
      <p:sp>
        <p:nvSpPr>
          <p:cNvPr id="279555" name="Rectangle 3"/>
          <p:cNvSpPr>
            <a:spLocks noGrp="1" noChangeArrowheads="1"/>
          </p:cNvSpPr>
          <p:nvPr>
            <p:ph type="body" idx="1"/>
          </p:nvPr>
        </p:nvSpPr>
        <p:spPr>
          <a:xfrm>
            <a:off x="381000" y="1524000"/>
            <a:ext cx="2971800" cy="4570413"/>
          </a:xfrm>
        </p:spPr>
        <p:txBody>
          <a:bodyPr/>
          <a:lstStyle/>
          <a:p>
            <a:pPr eaLnBrk="1" hangingPunct="1">
              <a:lnSpc>
                <a:spcPct val="140000"/>
              </a:lnSpc>
              <a:defRPr/>
            </a:pPr>
            <a:r>
              <a:rPr lang="en-US" altLang="zh-CN" dirty="0"/>
              <a:t>LR</a:t>
            </a:r>
            <a:r>
              <a:rPr lang="zh-CN" altLang="en-US" dirty="0"/>
              <a:t>分析器的组成</a:t>
            </a:r>
            <a:endParaRPr lang="en-US" altLang="zh-CN" dirty="0"/>
          </a:p>
          <a:p>
            <a:pPr marL="914400" lvl="1" indent="-457200" eaLnBrk="1" hangingPunct="1">
              <a:lnSpc>
                <a:spcPct val="140000"/>
              </a:lnSpc>
              <a:buFont typeface="+mj-lt"/>
              <a:buAutoNum type="arabicPeriod"/>
              <a:defRPr/>
            </a:pPr>
            <a:r>
              <a:rPr lang="zh-CN" altLang="en-US" dirty="0"/>
              <a:t>分析程序</a:t>
            </a:r>
            <a:endParaRPr lang="en-US" altLang="zh-CN" dirty="0"/>
          </a:p>
          <a:p>
            <a:pPr marL="914400" lvl="1" indent="-457200" eaLnBrk="1" hangingPunct="1">
              <a:lnSpc>
                <a:spcPct val="140000"/>
              </a:lnSpc>
              <a:buFont typeface="+mj-lt"/>
              <a:buAutoNum type="arabicPeriod"/>
              <a:defRPr/>
            </a:pPr>
            <a:r>
              <a:rPr lang="zh-CN" altLang="en-US" dirty="0"/>
              <a:t>状态栈</a:t>
            </a:r>
            <a:endParaRPr lang="en-US" altLang="zh-CN" dirty="0"/>
          </a:p>
          <a:p>
            <a:pPr marL="914400" lvl="1" indent="-457200" eaLnBrk="1" hangingPunct="1">
              <a:lnSpc>
                <a:spcPct val="140000"/>
              </a:lnSpc>
              <a:buFont typeface="+mj-lt"/>
              <a:buAutoNum type="arabicPeriod"/>
              <a:defRPr/>
            </a:pPr>
            <a:r>
              <a:rPr lang="zh-CN" altLang="en-US" dirty="0"/>
              <a:t>分析表</a:t>
            </a:r>
          </a:p>
          <a:p>
            <a:pPr lvl="1" eaLnBrk="1" hangingPunct="1">
              <a:lnSpc>
                <a:spcPct val="140000"/>
              </a:lnSpc>
              <a:buFont typeface="Wingdings" pitchFamily="2" charset="2"/>
              <a:buChar char="Ø"/>
              <a:defRPr/>
            </a:pPr>
            <a:r>
              <a:rPr lang="zh-CN" altLang="en-US" dirty="0"/>
              <a:t>分析程序和状态栈对于所有的</a:t>
            </a:r>
            <a:r>
              <a:rPr lang="en-US" altLang="zh-CN" dirty="0"/>
              <a:t>LR</a:t>
            </a:r>
            <a:r>
              <a:rPr lang="zh-CN" altLang="en-US" dirty="0"/>
              <a:t>分析法都相同</a:t>
            </a:r>
          </a:p>
        </p:txBody>
      </p:sp>
      <p:graphicFrame>
        <p:nvGraphicFramePr>
          <p:cNvPr id="28676" name="Object 41"/>
          <p:cNvGraphicFramePr>
            <a:graphicFrameLocks noChangeAspect="1"/>
          </p:cNvGraphicFramePr>
          <p:nvPr>
            <p:extLst>
              <p:ext uri="{D42A27DB-BD31-4B8C-83A1-F6EECF244321}">
                <p14:modId xmlns:p14="http://schemas.microsoft.com/office/powerpoint/2010/main" val="2651494015"/>
              </p:ext>
            </p:extLst>
          </p:nvPr>
        </p:nvGraphicFramePr>
        <p:xfrm>
          <a:off x="3306763" y="2209800"/>
          <a:ext cx="5529262" cy="3429000"/>
        </p:xfrm>
        <a:graphic>
          <a:graphicData uri="http://schemas.openxmlformats.org/presentationml/2006/ole">
            <mc:AlternateContent xmlns:mc="http://schemas.openxmlformats.org/markup-compatibility/2006">
              <mc:Choice xmlns:v="urn:schemas-microsoft-com:vml" Requires="v">
                <p:oleObj name="Visio" r:id="rId2" imgW="4174478" imgH="2590800" progId="Visio.Drawing.11">
                  <p:embed/>
                </p:oleObj>
              </mc:Choice>
              <mc:Fallback>
                <p:oleObj name="Visio" r:id="rId2" imgW="4174478" imgH="2590800" progId="Visio.Drawing.11">
                  <p:embed/>
                  <p:pic>
                    <p:nvPicPr>
                      <p:cNvPr id="28676" name="Object 41"/>
                      <p:cNvPicPr>
                        <a:picLocks noChangeAspect="1" noChangeArrowheads="1"/>
                      </p:cNvPicPr>
                      <p:nvPr/>
                    </p:nvPicPr>
                    <p:blipFill>
                      <a:blip r:embed="rId3"/>
                      <a:srcRect/>
                      <a:stretch>
                        <a:fillRect/>
                      </a:stretch>
                    </p:blipFill>
                    <p:spPr bwMode="auto">
                      <a:xfrm>
                        <a:off x="3306763" y="2209800"/>
                        <a:ext cx="5529262" cy="3429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椭圆 1"/>
          <p:cNvSpPr/>
          <p:nvPr/>
        </p:nvSpPr>
        <p:spPr>
          <a:xfrm>
            <a:off x="5029200" y="4267200"/>
            <a:ext cx="2971800" cy="1447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dirty="0"/>
              <a:t>LR</a:t>
            </a:r>
            <a:r>
              <a:rPr lang="zh-CN" altLang="en-US" dirty="0"/>
              <a:t>语法分析器的格局</a:t>
            </a:r>
          </a:p>
        </p:txBody>
      </p:sp>
      <p:sp>
        <p:nvSpPr>
          <p:cNvPr id="47107" name="内容占位符 2"/>
          <p:cNvSpPr>
            <a:spLocks noGrp="1"/>
          </p:cNvSpPr>
          <p:nvPr>
            <p:ph idx="1"/>
          </p:nvPr>
        </p:nvSpPr>
        <p:spPr>
          <a:xfrm>
            <a:off x="457200" y="1371600"/>
            <a:ext cx="8229600" cy="4038600"/>
          </a:xfrm>
        </p:spPr>
        <p:txBody>
          <a:bodyPr/>
          <a:lstStyle/>
          <a:p>
            <a:pPr>
              <a:lnSpc>
                <a:spcPct val="125000"/>
              </a:lnSpc>
              <a:defRPr/>
            </a:pPr>
            <a:r>
              <a:rPr lang="en-US" altLang="zh-CN"/>
              <a:t>LR</a:t>
            </a:r>
            <a:r>
              <a:rPr lang="zh-CN" altLang="en-US"/>
              <a:t>语法分析器的格局（</a:t>
            </a:r>
            <a:r>
              <a:rPr lang="en-US" altLang="zh-CN" i="1"/>
              <a:t>configuration</a:t>
            </a:r>
            <a:r>
              <a:rPr lang="zh-CN" altLang="en-US"/>
              <a:t>）是一个二元组</a:t>
            </a:r>
            <a:endParaRPr lang="en-US" altLang="zh-CN"/>
          </a:p>
          <a:p>
            <a:pPr lvl="1">
              <a:lnSpc>
                <a:spcPct val="125000"/>
              </a:lnSpc>
              <a:buFont typeface="Wingdings" pitchFamily="2" charset="2"/>
              <a:buNone/>
              <a:defRPr/>
            </a:pPr>
            <a:r>
              <a:rPr lang="en-US" altLang="zh-CN"/>
              <a:t>			(</a:t>
            </a:r>
            <a:r>
              <a:rPr lang="en-US" altLang="zh-CN" i="1"/>
              <a:t>s</a:t>
            </a:r>
            <a:r>
              <a:rPr lang="en-US" altLang="zh-CN" i="1" baseline="-25000"/>
              <a:t>0</a:t>
            </a:r>
            <a:r>
              <a:rPr lang="en-US" altLang="zh-CN" i="1"/>
              <a:t>s</a:t>
            </a:r>
            <a:r>
              <a:rPr lang="en-US" altLang="zh-CN" i="1" baseline="-25000"/>
              <a:t>1</a:t>
            </a:r>
            <a:r>
              <a:rPr lang="en-US" altLang="zh-CN" i="1"/>
              <a:t>...s</a:t>
            </a:r>
            <a:r>
              <a:rPr lang="en-US" altLang="zh-CN" i="1" baseline="-25000"/>
              <a:t>m</a:t>
            </a:r>
            <a:r>
              <a:rPr lang="zh-CN" altLang="en-US" i="1"/>
              <a:t>，</a:t>
            </a:r>
            <a:r>
              <a:rPr lang="en-US" altLang="zh-CN" i="1"/>
              <a:t>a</a:t>
            </a:r>
            <a:r>
              <a:rPr lang="en-US" altLang="zh-CN" i="1" baseline="-25000"/>
              <a:t>i</a:t>
            </a:r>
            <a:r>
              <a:rPr lang="en-US" altLang="zh-CN" i="1"/>
              <a:t>a</a:t>
            </a:r>
            <a:r>
              <a:rPr lang="en-US" altLang="zh-CN" i="1" baseline="-25000"/>
              <a:t>i+1</a:t>
            </a:r>
            <a:r>
              <a:rPr lang="en-US" altLang="zh-CN" i="1"/>
              <a:t>...a</a:t>
            </a:r>
            <a:r>
              <a:rPr lang="en-US" altLang="zh-CN" i="1" baseline="-25000"/>
              <a:t>n</a:t>
            </a:r>
            <a:r>
              <a:rPr lang="en-US" altLang="zh-CN" i="1"/>
              <a:t>$</a:t>
            </a:r>
            <a:r>
              <a:rPr lang="en-US" altLang="zh-CN"/>
              <a:t>)</a:t>
            </a:r>
          </a:p>
          <a:p>
            <a:pPr lvl="1">
              <a:lnSpc>
                <a:spcPct val="125000"/>
              </a:lnSpc>
              <a:defRPr/>
            </a:pPr>
            <a:r>
              <a:rPr lang="zh-CN" altLang="en-US"/>
              <a:t>用来表示</a:t>
            </a:r>
            <a:r>
              <a:rPr lang="en-US" altLang="zh-CN"/>
              <a:t>LR</a:t>
            </a:r>
            <a:r>
              <a:rPr lang="zh-CN" altLang="en-US"/>
              <a:t>语法分析器的完整状态，即栈和剩余输入</a:t>
            </a:r>
            <a:endParaRPr lang="en-US" altLang="zh-CN"/>
          </a:p>
          <a:p>
            <a:pPr lvl="2">
              <a:lnSpc>
                <a:spcPct val="125000"/>
              </a:lnSpc>
              <a:defRPr/>
            </a:pPr>
            <a:r>
              <a:rPr lang="zh-CN" altLang="en-US"/>
              <a:t>第一个分量是栈中的内容，右侧是栈顶</a:t>
            </a:r>
            <a:endParaRPr lang="en-US" altLang="zh-CN"/>
          </a:p>
          <a:p>
            <a:pPr lvl="2">
              <a:lnSpc>
                <a:spcPct val="125000"/>
              </a:lnSpc>
              <a:defRPr/>
            </a:pPr>
            <a:r>
              <a:rPr lang="zh-CN" altLang="en-US"/>
              <a:t>第二个分量是余下的输入，</a:t>
            </a:r>
            <a:r>
              <a:rPr lang="en-US" altLang="zh-CN"/>
              <a:t>$</a:t>
            </a:r>
            <a:r>
              <a:rPr lang="zh-CN" altLang="en-US"/>
              <a:t>表示输入串结束标志</a:t>
            </a:r>
            <a:endParaRPr lang="en-US" altLang="zh-CN"/>
          </a:p>
          <a:p>
            <a:pPr lvl="1">
              <a:lnSpc>
                <a:spcPct val="125000"/>
              </a:lnSpc>
              <a:defRPr/>
            </a:pPr>
            <a:r>
              <a:rPr lang="zh-CN" altLang="en-US"/>
              <a:t>分析器的格局表示了一个最右句型：</a:t>
            </a:r>
            <a:r>
              <a:rPr lang="en-US" altLang="zh-CN" i="1"/>
              <a:t>X</a:t>
            </a:r>
            <a:r>
              <a:rPr lang="en-US" altLang="zh-CN" i="1" baseline="-25000"/>
              <a:t>1</a:t>
            </a:r>
            <a:r>
              <a:rPr lang="en-US" altLang="zh-CN" i="1"/>
              <a:t>X</a:t>
            </a:r>
            <a:r>
              <a:rPr lang="en-US" altLang="zh-CN" i="1" baseline="-25000"/>
              <a:t>2</a:t>
            </a:r>
            <a:r>
              <a:rPr lang="en-US" altLang="zh-CN" i="1"/>
              <a:t>...X</a:t>
            </a:r>
            <a:r>
              <a:rPr lang="en-US" altLang="zh-CN" i="1" baseline="-25000"/>
              <a:t>m</a:t>
            </a:r>
            <a:r>
              <a:rPr lang="en-US" altLang="zh-CN" i="1"/>
              <a:t>a</a:t>
            </a:r>
            <a:r>
              <a:rPr lang="en-US" altLang="zh-CN" i="1" baseline="-25000"/>
              <a:t>i</a:t>
            </a:r>
            <a:r>
              <a:rPr lang="en-US" altLang="zh-CN" i="1"/>
              <a:t>a</a:t>
            </a:r>
            <a:r>
              <a:rPr lang="en-US" altLang="zh-CN" i="1" baseline="-25000"/>
              <a:t>i+1</a:t>
            </a:r>
            <a:r>
              <a:rPr lang="en-US" altLang="zh-CN" i="1"/>
              <a:t>...a</a:t>
            </a:r>
            <a:r>
              <a:rPr lang="en-US" altLang="zh-CN" i="1" baseline="-25000"/>
              <a:t>n</a:t>
            </a:r>
            <a:endParaRPr lang="en-US" altLang="zh-CN"/>
          </a:p>
          <a:p>
            <a:pPr lvl="2">
              <a:lnSpc>
                <a:spcPct val="125000"/>
              </a:lnSpc>
              <a:defRPr/>
            </a:pPr>
            <a:r>
              <a:rPr lang="zh-CN" altLang="en-US"/>
              <a:t>栈中保存的状态代表文法符号</a:t>
            </a:r>
            <a:endParaRPr lang="en-US" altLang="zh-CN"/>
          </a:p>
          <a:p>
            <a:pPr lvl="2">
              <a:lnSpc>
                <a:spcPct val="125000"/>
              </a:lnSpc>
              <a:defRPr/>
            </a:pPr>
            <a:r>
              <a:rPr lang="zh-CN" altLang="en-US"/>
              <a:t>状态</a:t>
            </a:r>
            <a:r>
              <a:rPr lang="en-US" altLang="zh-CN" i="1"/>
              <a:t>s</a:t>
            </a:r>
            <a:r>
              <a:rPr lang="en-US" altLang="zh-CN" i="1" baseline="-25000"/>
              <a:t>0</a:t>
            </a:r>
            <a:r>
              <a:rPr lang="zh-CN" altLang="en-US"/>
              <a:t>不对应文法符号，表示栈底</a:t>
            </a:r>
            <a:endParaRPr lang="en-US" altLang="zh-CN"/>
          </a:p>
        </p:txBody>
      </p:sp>
      <p:sp>
        <p:nvSpPr>
          <p:cNvPr id="4" name="灯片编号占位符 3"/>
          <p:cNvSpPr>
            <a:spLocks noGrp="1"/>
          </p:cNvSpPr>
          <p:nvPr>
            <p:ph type="sldNum" sz="quarter" idx="10"/>
          </p:nvPr>
        </p:nvSpPr>
        <p:spPr/>
        <p:txBody>
          <a:bodyPr/>
          <a:lstStyle/>
          <a:p>
            <a:pPr>
              <a:defRPr/>
            </a:pPr>
            <a:fld id="{9029A1A0-0915-46AF-85A6-B1EE08790988}" type="slidenum">
              <a:rPr lang="zh-CN" altLang="en-US" smtClean="0"/>
              <a:pPr>
                <a:defRPr/>
              </a:pPr>
              <a:t>24</a:t>
            </a:fld>
            <a:endParaRPr lang="en-US" altLang="zh-CN"/>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419600"/>
            <a:ext cx="16764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334000"/>
            <a:ext cx="46482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628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dirty="0"/>
              <a:t>LR</a:t>
            </a:r>
            <a:r>
              <a:rPr lang="zh-CN" altLang="en-US" dirty="0"/>
              <a:t>语法分析器的格局</a:t>
            </a:r>
          </a:p>
        </p:txBody>
      </p:sp>
      <p:sp>
        <p:nvSpPr>
          <p:cNvPr id="48131" name="内容占位符 2"/>
          <p:cNvSpPr>
            <a:spLocks noGrp="1"/>
          </p:cNvSpPr>
          <p:nvPr>
            <p:ph idx="1"/>
          </p:nvPr>
        </p:nvSpPr>
        <p:spPr/>
        <p:txBody>
          <a:bodyPr/>
          <a:lstStyle/>
          <a:p>
            <a:pPr>
              <a:defRPr/>
            </a:pPr>
            <a:r>
              <a:rPr lang="zh-CN" altLang="en-US"/>
              <a:t>语法分析器根据格局和分析表决定下一个动作</a:t>
            </a:r>
            <a:endParaRPr lang="en-US" altLang="zh-CN"/>
          </a:p>
          <a:p>
            <a:pPr lvl="1">
              <a:defRPr/>
            </a:pPr>
            <a:r>
              <a:rPr lang="zh-CN" altLang="en-US"/>
              <a:t>当前格局为</a:t>
            </a:r>
            <a:r>
              <a:rPr lang="en-US" altLang="zh-CN"/>
              <a:t>(</a:t>
            </a:r>
            <a:r>
              <a:rPr lang="en-US" altLang="zh-CN" i="1"/>
              <a:t>s</a:t>
            </a:r>
            <a:r>
              <a:rPr lang="en-US" altLang="zh-CN" i="1" baseline="-25000"/>
              <a:t>0</a:t>
            </a:r>
            <a:r>
              <a:rPr lang="en-US" altLang="zh-CN" i="1"/>
              <a:t>s</a:t>
            </a:r>
            <a:r>
              <a:rPr lang="en-US" altLang="zh-CN" i="1" baseline="-25000"/>
              <a:t>1</a:t>
            </a:r>
            <a:r>
              <a:rPr lang="en-US" altLang="zh-CN" i="1"/>
              <a:t>...s</a:t>
            </a:r>
            <a:r>
              <a:rPr lang="en-US" altLang="zh-CN" i="1" baseline="-25000"/>
              <a:t>m</a:t>
            </a:r>
            <a:r>
              <a:rPr lang="zh-CN" altLang="en-US" i="1"/>
              <a:t>，</a:t>
            </a:r>
            <a:r>
              <a:rPr lang="en-US" altLang="zh-CN" i="1"/>
              <a:t>a</a:t>
            </a:r>
            <a:r>
              <a:rPr lang="en-US" altLang="zh-CN" i="1" baseline="-25000"/>
              <a:t>i</a:t>
            </a:r>
            <a:r>
              <a:rPr lang="en-US" altLang="zh-CN" i="1"/>
              <a:t>a</a:t>
            </a:r>
            <a:r>
              <a:rPr lang="en-US" altLang="zh-CN" i="1" baseline="-25000"/>
              <a:t>i+1</a:t>
            </a:r>
            <a:r>
              <a:rPr lang="en-US" altLang="zh-CN" i="1"/>
              <a:t>...a</a:t>
            </a:r>
            <a:r>
              <a:rPr lang="en-US" altLang="zh-CN" i="1" baseline="-25000"/>
              <a:t>n</a:t>
            </a:r>
            <a:r>
              <a:rPr lang="en-US" altLang="zh-CN" i="1"/>
              <a:t>$</a:t>
            </a:r>
            <a:r>
              <a:rPr lang="en-US" altLang="zh-CN"/>
              <a:t>)</a:t>
            </a:r>
            <a:r>
              <a:rPr lang="zh-CN" altLang="en-US"/>
              <a:t>，分析器读入当前输入符号</a:t>
            </a:r>
            <a:r>
              <a:rPr lang="en-US" altLang="zh-CN" i="1"/>
              <a:t>a</a:t>
            </a:r>
            <a:r>
              <a:rPr lang="en-US" altLang="zh-CN" i="1" baseline="-25000"/>
              <a:t>i</a:t>
            </a:r>
            <a:r>
              <a:rPr lang="zh-CN" altLang="en-US"/>
              <a:t>和栈顶状态</a:t>
            </a:r>
            <a:r>
              <a:rPr lang="en-US" altLang="zh-CN" i="1"/>
              <a:t>s</a:t>
            </a:r>
            <a:r>
              <a:rPr lang="en-US" altLang="zh-CN" i="1" baseline="-25000"/>
              <a:t>m</a:t>
            </a:r>
            <a:r>
              <a:rPr lang="zh-CN" altLang="en-US"/>
              <a:t>；在分析动作表中查询条目</a:t>
            </a:r>
            <a:r>
              <a:rPr lang="en-US" altLang="zh-CN" i="1"/>
              <a:t>ACTION</a:t>
            </a:r>
            <a:r>
              <a:rPr lang="en-US" altLang="zh-CN"/>
              <a:t>[</a:t>
            </a:r>
            <a:r>
              <a:rPr lang="en-US" altLang="zh-CN" i="1"/>
              <a:t>s</a:t>
            </a:r>
            <a:r>
              <a:rPr lang="en-US" altLang="zh-CN" i="1" baseline="-25000"/>
              <a:t>m</a:t>
            </a:r>
            <a:r>
              <a:rPr lang="en-US" altLang="zh-CN" i="1"/>
              <a:t>, a</a:t>
            </a:r>
            <a:r>
              <a:rPr lang="en-US" altLang="zh-CN" i="1" baseline="-25000"/>
              <a:t>i</a:t>
            </a:r>
            <a:r>
              <a:rPr lang="en-US" altLang="zh-CN"/>
              <a:t>]</a:t>
            </a:r>
            <a:r>
              <a:rPr lang="zh-CN" altLang="en-US"/>
              <a:t>，如果</a:t>
            </a:r>
            <a:r>
              <a:rPr lang="en-US" altLang="zh-CN" i="1"/>
              <a:t>ACTION</a:t>
            </a:r>
            <a:r>
              <a:rPr lang="en-US" altLang="zh-CN"/>
              <a:t>[</a:t>
            </a:r>
            <a:r>
              <a:rPr lang="en-US" altLang="zh-CN" i="1"/>
              <a:t>s</a:t>
            </a:r>
            <a:r>
              <a:rPr lang="en-US" altLang="zh-CN" i="1" baseline="-25000"/>
              <a:t>m</a:t>
            </a:r>
            <a:r>
              <a:rPr lang="en-US" altLang="zh-CN" i="1"/>
              <a:t>, a</a:t>
            </a:r>
            <a:r>
              <a:rPr lang="en-US" altLang="zh-CN" i="1" baseline="-25000"/>
              <a:t>i</a:t>
            </a:r>
            <a:r>
              <a:rPr lang="en-US" altLang="zh-CN"/>
              <a:t>]</a:t>
            </a:r>
          </a:p>
          <a:p>
            <a:pPr marL="1314450" lvl="2" indent="-457200">
              <a:buFont typeface="华文行楷" pitchFamily="2" charset="-122"/>
              <a:buAutoNum type="circleNumDbPlain"/>
              <a:defRPr/>
            </a:pPr>
            <a:r>
              <a:rPr lang="en-US" altLang="zh-CN"/>
              <a:t>= </a:t>
            </a:r>
            <a:r>
              <a:rPr lang="zh-CN" altLang="en-US"/>
              <a:t>移入</a:t>
            </a:r>
            <a:r>
              <a:rPr lang="en-US" altLang="zh-CN" i="1"/>
              <a:t>s</a:t>
            </a:r>
            <a:r>
              <a:rPr lang="zh-CN" altLang="en-US"/>
              <a:t>，执行一次移入动作，状态</a:t>
            </a:r>
            <a:r>
              <a:rPr lang="en-US" altLang="zh-CN" i="1"/>
              <a:t>s</a:t>
            </a:r>
            <a:r>
              <a:rPr lang="zh-CN" altLang="en-US"/>
              <a:t>进栈，进入格局</a:t>
            </a:r>
            <a:r>
              <a:rPr lang="en-US" altLang="zh-CN"/>
              <a:t>(</a:t>
            </a:r>
            <a:r>
              <a:rPr lang="en-US" altLang="zh-CN" i="1"/>
              <a:t>s</a:t>
            </a:r>
            <a:r>
              <a:rPr lang="en-US" altLang="zh-CN" i="1" baseline="-25000"/>
              <a:t>0</a:t>
            </a:r>
            <a:r>
              <a:rPr lang="en-US" altLang="zh-CN" i="1"/>
              <a:t>s</a:t>
            </a:r>
            <a:r>
              <a:rPr lang="en-US" altLang="zh-CN" i="1" baseline="-25000"/>
              <a:t>1</a:t>
            </a:r>
            <a:r>
              <a:rPr lang="en-US" altLang="zh-CN" i="1"/>
              <a:t>...s</a:t>
            </a:r>
            <a:r>
              <a:rPr lang="en-US" altLang="zh-CN" i="1" baseline="-25000"/>
              <a:t>m</a:t>
            </a:r>
            <a:r>
              <a:rPr lang="en-US" altLang="zh-CN" i="1"/>
              <a:t>s</a:t>
            </a:r>
            <a:r>
              <a:rPr lang="zh-CN" altLang="en-US" i="1"/>
              <a:t>，</a:t>
            </a:r>
            <a:r>
              <a:rPr lang="en-US" altLang="zh-CN" i="1"/>
              <a:t>a</a:t>
            </a:r>
            <a:r>
              <a:rPr lang="en-US" altLang="zh-CN" i="1" baseline="-25000"/>
              <a:t>i+1</a:t>
            </a:r>
            <a:r>
              <a:rPr lang="en-US" altLang="zh-CN" i="1"/>
              <a:t>...a</a:t>
            </a:r>
            <a:r>
              <a:rPr lang="en-US" altLang="zh-CN" i="1" baseline="-25000"/>
              <a:t>n</a:t>
            </a:r>
            <a:r>
              <a:rPr lang="en-US" altLang="zh-CN" i="1"/>
              <a:t>$</a:t>
            </a:r>
            <a:r>
              <a:rPr lang="en-US" altLang="zh-CN"/>
              <a:t>)</a:t>
            </a:r>
            <a:r>
              <a:rPr lang="zh-CN" altLang="en-US"/>
              <a:t>；当前输入符号变成</a:t>
            </a:r>
            <a:r>
              <a:rPr lang="en-US" altLang="zh-CN" i="1"/>
              <a:t>a</a:t>
            </a:r>
            <a:r>
              <a:rPr lang="en-US" altLang="zh-CN" i="1" baseline="-25000"/>
              <a:t>i+1</a:t>
            </a:r>
          </a:p>
          <a:p>
            <a:pPr marL="1314450" lvl="2" indent="-457200">
              <a:buFont typeface="华文行楷" pitchFamily="2" charset="-122"/>
              <a:buAutoNum type="circleNumDbPlain"/>
              <a:defRPr/>
            </a:pPr>
            <a:r>
              <a:rPr lang="en-US" altLang="zh-CN"/>
              <a:t>= </a:t>
            </a:r>
            <a:r>
              <a:rPr lang="zh-CN" altLang="en-US"/>
              <a:t>归约</a:t>
            </a:r>
            <a:r>
              <a:rPr lang="en-US" altLang="zh-CN" i="1"/>
              <a:t>A→</a:t>
            </a:r>
            <a:r>
              <a:rPr lang="el-GR" altLang="zh-CN" i="1"/>
              <a:t>β</a:t>
            </a:r>
            <a:r>
              <a:rPr lang="zh-CN" altLang="en-US"/>
              <a:t>，执行一次归约动作，进入格局</a:t>
            </a:r>
            <a:r>
              <a:rPr lang="en-US" altLang="zh-CN"/>
              <a:t>(</a:t>
            </a:r>
            <a:r>
              <a:rPr lang="en-US" altLang="zh-CN" i="1"/>
              <a:t>s</a:t>
            </a:r>
            <a:r>
              <a:rPr lang="en-US" altLang="zh-CN" i="1" baseline="-25000"/>
              <a:t>0</a:t>
            </a:r>
            <a:r>
              <a:rPr lang="en-US" altLang="zh-CN" i="1"/>
              <a:t>s</a:t>
            </a:r>
            <a:r>
              <a:rPr lang="en-US" altLang="zh-CN" i="1" baseline="-25000"/>
              <a:t>1</a:t>
            </a:r>
            <a:r>
              <a:rPr lang="en-US" altLang="zh-CN" i="1"/>
              <a:t>...s</a:t>
            </a:r>
            <a:r>
              <a:rPr lang="en-US" altLang="zh-CN" i="1" baseline="-25000"/>
              <a:t>m-r</a:t>
            </a:r>
            <a:r>
              <a:rPr lang="en-US" altLang="zh-CN" i="1"/>
              <a:t>s</a:t>
            </a:r>
            <a:r>
              <a:rPr lang="zh-CN" altLang="en-US" i="1"/>
              <a:t>，</a:t>
            </a:r>
            <a:r>
              <a:rPr lang="en-US" altLang="zh-CN" i="1"/>
              <a:t>a</a:t>
            </a:r>
            <a:r>
              <a:rPr lang="en-US" altLang="zh-CN" i="1" baseline="-25000"/>
              <a:t>i</a:t>
            </a:r>
            <a:r>
              <a:rPr lang="en-US" altLang="zh-CN" i="1"/>
              <a:t>a</a:t>
            </a:r>
            <a:r>
              <a:rPr lang="en-US" altLang="zh-CN" i="1" baseline="-25000"/>
              <a:t>i+1</a:t>
            </a:r>
            <a:r>
              <a:rPr lang="en-US" altLang="zh-CN" i="1"/>
              <a:t>...a</a:t>
            </a:r>
            <a:r>
              <a:rPr lang="en-US" altLang="zh-CN" i="1" baseline="-25000"/>
              <a:t>n</a:t>
            </a:r>
            <a:r>
              <a:rPr lang="en-US" altLang="zh-CN" i="1"/>
              <a:t>$</a:t>
            </a:r>
            <a:r>
              <a:rPr lang="en-US" altLang="zh-CN"/>
              <a:t>)</a:t>
            </a:r>
            <a:r>
              <a:rPr lang="zh-CN" altLang="en-US"/>
              <a:t>；其中</a:t>
            </a:r>
            <a:r>
              <a:rPr lang="en-US" altLang="zh-CN" i="1"/>
              <a:t>r</a:t>
            </a:r>
            <a:r>
              <a:rPr lang="en-US" altLang="zh-CN"/>
              <a:t>=|</a:t>
            </a:r>
            <a:r>
              <a:rPr lang="el-GR" altLang="zh-CN" i="1"/>
              <a:t> β </a:t>
            </a:r>
            <a:r>
              <a:rPr lang="en-US" altLang="zh-CN"/>
              <a:t>|</a:t>
            </a:r>
            <a:r>
              <a:rPr lang="zh-CN" altLang="en-US"/>
              <a:t>，</a:t>
            </a:r>
            <a:r>
              <a:rPr lang="en-US" altLang="zh-CN" i="1"/>
              <a:t>s=GOTO[s</a:t>
            </a:r>
            <a:r>
              <a:rPr lang="en-US" altLang="zh-CN" i="1" baseline="-25000"/>
              <a:t>m-r</a:t>
            </a:r>
            <a:r>
              <a:rPr lang="zh-CN" altLang="en-US" i="1"/>
              <a:t>，</a:t>
            </a:r>
            <a:r>
              <a:rPr lang="en-US" altLang="zh-CN" i="1"/>
              <a:t>A]</a:t>
            </a:r>
            <a:r>
              <a:rPr lang="zh-CN" altLang="en-US" i="1"/>
              <a:t>。</a:t>
            </a:r>
            <a:r>
              <a:rPr lang="zh-CN" altLang="en-US"/>
              <a:t>语法分析器将</a:t>
            </a:r>
            <a:r>
              <a:rPr lang="en-US" altLang="zh-CN" i="1"/>
              <a:t>r</a:t>
            </a:r>
            <a:r>
              <a:rPr lang="zh-CN" altLang="en-US"/>
              <a:t>个状态出栈，然后将</a:t>
            </a:r>
            <a:r>
              <a:rPr lang="en-US" altLang="zh-CN" i="1"/>
              <a:t>s</a:t>
            </a:r>
            <a:r>
              <a:rPr lang="zh-CN" altLang="en-US"/>
              <a:t>进栈，当前输入符号不变</a:t>
            </a:r>
            <a:endParaRPr lang="en-US" altLang="zh-CN" i="1"/>
          </a:p>
          <a:p>
            <a:pPr marL="1314450" lvl="2" indent="-457200">
              <a:buFont typeface="华文行楷" pitchFamily="2" charset="-122"/>
              <a:buAutoNum type="circleNumDbPlain"/>
              <a:defRPr/>
            </a:pPr>
            <a:r>
              <a:rPr lang="en-US" altLang="zh-CN"/>
              <a:t>= </a:t>
            </a:r>
            <a:r>
              <a:rPr lang="zh-CN" altLang="en-US"/>
              <a:t>接受，语法分析过程完成</a:t>
            </a:r>
            <a:endParaRPr lang="en-US" altLang="zh-CN"/>
          </a:p>
          <a:p>
            <a:pPr marL="1314450" lvl="2" indent="-457200">
              <a:buFont typeface="华文行楷" pitchFamily="2" charset="-122"/>
              <a:buAutoNum type="circleNumDbPlain"/>
              <a:defRPr/>
            </a:pPr>
            <a:r>
              <a:rPr lang="en-US" altLang="zh-CN"/>
              <a:t>= </a:t>
            </a:r>
            <a:r>
              <a:rPr lang="zh-CN" altLang="en-US"/>
              <a:t>报错，出现语法错误，调用错误恢复例程</a:t>
            </a:r>
            <a:endParaRPr lang="zh-CN" altLang="en-US" i="1"/>
          </a:p>
        </p:txBody>
      </p:sp>
      <p:sp>
        <p:nvSpPr>
          <p:cNvPr id="4" name="灯片编号占位符 3"/>
          <p:cNvSpPr>
            <a:spLocks noGrp="1"/>
          </p:cNvSpPr>
          <p:nvPr>
            <p:ph type="sldNum" sz="quarter" idx="10"/>
          </p:nvPr>
        </p:nvSpPr>
        <p:spPr/>
        <p:txBody>
          <a:bodyPr/>
          <a:lstStyle/>
          <a:p>
            <a:pPr>
              <a:defRPr/>
            </a:pPr>
            <a:fld id="{41954BAA-48AD-41EF-81E2-D55005C0A8F9}" type="slidenum">
              <a:rPr lang="zh-CN" altLang="en-US" smtClean="0"/>
              <a:pPr>
                <a:defRPr/>
              </a:pPr>
              <a:t>25</a:t>
            </a:fld>
            <a:endParaRPr lang="en-US" altLang="zh-CN"/>
          </a:p>
        </p:txBody>
      </p:sp>
    </p:spTree>
    <p:extLst>
      <p:ext uri="{BB962C8B-B14F-4D97-AF65-F5344CB8AC3E}">
        <p14:creationId xmlns:p14="http://schemas.microsoft.com/office/powerpoint/2010/main" val="56046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a:t>LR</a:t>
            </a:r>
            <a:r>
              <a:rPr lang="zh-CN" altLang="en-US"/>
              <a:t>语法分析算法</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BB42EAEF-ED65-4487-8A73-271AF1720909}" type="slidenum">
              <a:rPr lang="zh-CN" altLang="en-US" smtClean="0"/>
              <a:pPr>
                <a:defRPr/>
              </a:pPr>
              <a:t>26</a:t>
            </a:fld>
            <a:endParaRPr lang="en-US" altLang="zh-CN"/>
          </a:p>
        </p:txBody>
      </p:sp>
      <p:pic>
        <p:nvPicPr>
          <p:cNvPr id="4813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914400"/>
            <a:ext cx="8229600" cy="1954213"/>
          </a:xfrm>
        </p:spPr>
      </p:pic>
      <p:pic>
        <p:nvPicPr>
          <p:cNvPr id="481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71800"/>
            <a:ext cx="66341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652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28600" y="914400"/>
            <a:ext cx="44958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buClrTx/>
              <a:buFontTx/>
              <a:buNone/>
            </a:pPr>
            <a:r>
              <a:rPr lang="en-US" altLang="zh-CN" sz="2000" b="1" i="1" dirty="0">
                <a:latin typeface="Times New Roman" pitchFamily="18" charset="0"/>
              </a:rPr>
              <a:t>(1) E </a:t>
            </a:r>
            <a:r>
              <a:rPr lang="en-US" altLang="zh-CN" sz="2000" b="1" i="1" dirty="0">
                <a:latin typeface="Times New Roman" pitchFamily="18" charset="0"/>
                <a:sym typeface="Symbol" pitchFamily="18" charset="2"/>
              </a:rPr>
              <a:t> E + T	</a:t>
            </a:r>
            <a:r>
              <a:rPr lang="en-US" altLang="zh-CN" sz="2000" b="1" i="1" dirty="0">
                <a:latin typeface="Times New Roman" pitchFamily="18" charset="0"/>
              </a:rPr>
              <a:t>(2) E </a:t>
            </a:r>
            <a:r>
              <a:rPr lang="en-US" altLang="zh-CN" sz="2000" b="1" i="1" dirty="0">
                <a:latin typeface="Times New Roman" pitchFamily="18" charset="0"/>
                <a:sym typeface="Symbol" pitchFamily="18" charset="2"/>
              </a:rPr>
              <a:t> T</a:t>
            </a:r>
            <a:endParaRPr lang="en-US" altLang="zh-CN" sz="2000" b="1" i="1" dirty="0">
              <a:latin typeface="Times New Roman" pitchFamily="18" charset="0"/>
            </a:endParaRPr>
          </a:p>
          <a:p>
            <a:pPr eaLnBrk="1" hangingPunct="1">
              <a:lnSpc>
                <a:spcPct val="100000"/>
              </a:lnSpc>
              <a:buClrTx/>
              <a:buFontTx/>
              <a:buNone/>
            </a:pPr>
            <a:r>
              <a:rPr lang="en-US" altLang="zh-CN" sz="2000" b="1" i="1" dirty="0">
                <a:latin typeface="Times New Roman" pitchFamily="18" charset="0"/>
              </a:rPr>
              <a:t>(3) T </a:t>
            </a:r>
            <a:r>
              <a:rPr lang="en-US" altLang="zh-CN" sz="2000" b="1" i="1" dirty="0">
                <a:latin typeface="Times New Roman" pitchFamily="18" charset="0"/>
                <a:sym typeface="Symbol" pitchFamily="18" charset="2"/>
              </a:rPr>
              <a:t> T  F	</a:t>
            </a:r>
            <a:r>
              <a:rPr lang="en-US" altLang="zh-CN" sz="2000" b="1" i="1" dirty="0">
                <a:latin typeface="Times New Roman" pitchFamily="18" charset="0"/>
              </a:rPr>
              <a:t>(4) T </a:t>
            </a:r>
            <a:r>
              <a:rPr lang="en-US" altLang="zh-CN" sz="2000" b="1" i="1" dirty="0">
                <a:latin typeface="Times New Roman" pitchFamily="18" charset="0"/>
                <a:sym typeface="Symbol" pitchFamily="18" charset="2"/>
              </a:rPr>
              <a:t> F</a:t>
            </a:r>
            <a:endParaRPr lang="en-US" altLang="zh-CN" sz="2000" b="1" i="1" dirty="0">
              <a:latin typeface="Times New Roman" pitchFamily="18" charset="0"/>
            </a:endParaRPr>
          </a:p>
          <a:p>
            <a:pPr eaLnBrk="1" hangingPunct="1">
              <a:lnSpc>
                <a:spcPct val="100000"/>
              </a:lnSpc>
              <a:buClrTx/>
              <a:buFontTx/>
              <a:buNone/>
            </a:pPr>
            <a:r>
              <a:rPr lang="en-US" altLang="zh-CN" sz="2000" b="1" i="1" dirty="0">
                <a:latin typeface="Times New Roman" pitchFamily="18" charset="0"/>
              </a:rPr>
              <a:t>(5) F </a:t>
            </a:r>
            <a:r>
              <a:rPr lang="en-US" altLang="zh-CN" sz="2000" b="1" i="1" dirty="0">
                <a:latin typeface="Times New Roman" pitchFamily="18" charset="0"/>
                <a:sym typeface="Symbol" pitchFamily="18" charset="2"/>
              </a:rPr>
              <a:t> (E)</a:t>
            </a:r>
            <a:r>
              <a:rPr lang="en-US" altLang="zh-CN" sz="2000" b="1" i="1" dirty="0">
                <a:latin typeface="Times New Roman" pitchFamily="18" charset="0"/>
              </a:rPr>
              <a:t>	(6) F </a:t>
            </a:r>
            <a:r>
              <a:rPr lang="en-US" altLang="zh-CN" sz="2000" b="1" i="1" dirty="0">
                <a:latin typeface="Times New Roman" pitchFamily="18" charset="0"/>
                <a:sym typeface="Symbol" pitchFamily="18" charset="2"/>
              </a:rPr>
              <a:t> id</a:t>
            </a:r>
          </a:p>
        </p:txBody>
      </p:sp>
      <p:sp>
        <p:nvSpPr>
          <p:cNvPr id="11" name="标题 10"/>
          <p:cNvSpPr>
            <a:spLocks noGrp="1"/>
          </p:cNvSpPr>
          <p:nvPr>
            <p:ph type="title"/>
          </p:nvPr>
        </p:nvSpPr>
        <p:spPr/>
        <p:txBody>
          <a:bodyPr/>
          <a:lstStyle/>
          <a:p>
            <a:pPr>
              <a:defRPr/>
            </a:pPr>
            <a:r>
              <a:rPr lang="zh-CN" altLang="en-US" dirty="0">
                <a:solidFill>
                  <a:schemeClr val="tx1">
                    <a:lumMod val="75000"/>
                  </a:schemeClr>
                </a:solidFill>
              </a:rPr>
              <a:t>例</a:t>
            </a:r>
            <a:r>
              <a:rPr lang="en-US" altLang="zh-CN" dirty="0">
                <a:solidFill>
                  <a:schemeClr val="tx1">
                    <a:lumMod val="75000"/>
                  </a:schemeClr>
                </a:solidFill>
              </a:rPr>
              <a:t>……</a:t>
            </a:r>
            <a:r>
              <a:rPr lang="en-US" altLang="zh-CN" dirty="0" err="1">
                <a:solidFill>
                  <a:schemeClr val="tx1">
                    <a:lumMod val="75000"/>
                  </a:schemeClr>
                </a:solidFill>
              </a:rPr>
              <a:t>LR</a:t>
            </a:r>
            <a:r>
              <a:rPr lang="zh-CN" altLang="en-US" dirty="0">
                <a:solidFill>
                  <a:schemeClr val="tx1">
                    <a:lumMod val="75000"/>
                  </a:schemeClr>
                </a:solidFill>
              </a:rPr>
              <a:t>分析器分析过程</a:t>
            </a:r>
            <a:endParaRPr lang="zh-CN" altLang="en-US" dirty="0"/>
          </a:p>
        </p:txBody>
      </p:sp>
      <p:graphicFrame>
        <p:nvGraphicFramePr>
          <p:cNvPr id="7" name="Group 3"/>
          <p:cNvGraphicFramePr>
            <a:graphicFrameLocks noGrp="1"/>
          </p:cNvGraphicFramePr>
          <p:nvPr>
            <p:extLst>
              <p:ext uri="{D42A27DB-BD31-4B8C-83A1-F6EECF244321}">
                <p14:modId xmlns:p14="http://schemas.microsoft.com/office/powerpoint/2010/main" val="191253047"/>
              </p:ext>
            </p:extLst>
          </p:nvPr>
        </p:nvGraphicFramePr>
        <p:xfrm>
          <a:off x="228600" y="2084393"/>
          <a:ext cx="4343400" cy="4352922"/>
        </p:xfrm>
        <a:graphic>
          <a:graphicData uri="http://schemas.openxmlformats.org/drawingml/2006/table">
            <a:tbl>
              <a:tblPr/>
              <a:tblGrid>
                <a:gridCol w="433388">
                  <a:extLst>
                    <a:ext uri="{9D8B030D-6E8A-4147-A177-3AD203B41FA5}">
                      <a16:colId xmlns:a16="http://schemas.microsoft.com/office/drawing/2014/main" val="20000"/>
                    </a:ext>
                  </a:extLst>
                </a:gridCol>
                <a:gridCol w="434975">
                  <a:extLst>
                    <a:ext uri="{9D8B030D-6E8A-4147-A177-3AD203B41FA5}">
                      <a16:colId xmlns:a16="http://schemas.microsoft.com/office/drawing/2014/main" val="20001"/>
                    </a:ext>
                  </a:extLst>
                </a:gridCol>
                <a:gridCol w="433387">
                  <a:extLst>
                    <a:ext uri="{9D8B030D-6E8A-4147-A177-3AD203B41FA5}">
                      <a16:colId xmlns:a16="http://schemas.microsoft.com/office/drawing/2014/main" val="20002"/>
                    </a:ext>
                  </a:extLst>
                </a:gridCol>
                <a:gridCol w="436563">
                  <a:extLst>
                    <a:ext uri="{9D8B030D-6E8A-4147-A177-3AD203B41FA5}">
                      <a16:colId xmlns:a16="http://schemas.microsoft.com/office/drawing/2014/main" val="20003"/>
                    </a:ext>
                  </a:extLst>
                </a:gridCol>
                <a:gridCol w="401637">
                  <a:extLst>
                    <a:ext uri="{9D8B030D-6E8A-4147-A177-3AD203B41FA5}">
                      <a16:colId xmlns:a16="http://schemas.microsoft.com/office/drawing/2014/main" val="20004"/>
                    </a:ext>
                  </a:extLst>
                </a:gridCol>
                <a:gridCol w="515938">
                  <a:extLst>
                    <a:ext uri="{9D8B030D-6E8A-4147-A177-3AD203B41FA5}">
                      <a16:colId xmlns:a16="http://schemas.microsoft.com/office/drawing/2014/main" val="20005"/>
                    </a:ext>
                  </a:extLst>
                </a:gridCol>
                <a:gridCol w="528637">
                  <a:extLst>
                    <a:ext uri="{9D8B030D-6E8A-4147-A177-3AD203B41FA5}">
                      <a16:colId xmlns:a16="http://schemas.microsoft.com/office/drawing/2014/main" val="20006"/>
                    </a:ext>
                  </a:extLst>
                </a:gridCol>
                <a:gridCol w="288925">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tblGrid>
              <a:tr h="310923">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charset="-122"/>
                        </a:rPr>
                        <a:t>状态</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ACTION</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GOTO</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10923">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id</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E</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T</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F</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0</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3</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acc</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2</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3</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4</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8</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2</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3</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5</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6</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9</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3</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7</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10</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8</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s6</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s11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9</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s7</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r1</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10</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1092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11</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Times New Roman" pitchFamily="18" charset="0"/>
                        <a:ea typeface="宋体" charset="-122"/>
                      </a:endParaRP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graphicFrame>
        <p:nvGraphicFramePr>
          <p:cNvPr id="8" name="Group 162"/>
          <p:cNvGraphicFramePr>
            <a:graphicFrameLocks noGrp="1"/>
          </p:cNvGraphicFramePr>
          <p:nvPr>
            <p:extLst>
              <p:ext uri="{D42A27DB-BD31-4B8C-83A1-F6EECF244321}">
                <p14:modId xmlns:p14="http://schemas.microsoft.com/office/powerpoint/2010/main" val="598873854"/>
              </p:ext>
            </p:extLst>
          </p:nvPr>
        </p:nvGraphicFramePr>
        <p:xfrm>
          <a:off x="4724400" y="990600"/>
          <a:ext cx="4267200" cy="5478470"/>
        </p:xfrm>
        <a:graphic>
          <a:graphicData uri="http://schemas.openxmlformats.org/drawingml/2006/table">
            <a:tbl>
              <a:tblPr/>
              <a:tblGrid>
                <a:gridCol w="733425">
                  <a:extLst>
                    <a:ext uri="{9D8B030D-6E8A-4147-A177-3AD203B41FA5}">
                      <a16:colId xmlns:a16="http://schemas.microsoft.com/office/drawing/2014/main" val="20000"/>
                    </a:ext>
                  </a:extLst>
                </a:gridCol>
                <a:gridCol w="1038225">
                  <a:extLst>
                    <a:ext uri="{9D8B030D-6E8A-4147-A177-3AD203B41FA5}">
                      <a16:colId xmlns:a16="http://schemas.microsoft.com/office/drawing/2014/main" val="20001"/>
                    </a:ext>
                  </a:extLst>
                </a:gridCol>
                <a:gridCol w="1077913">
                  <a:extLst>
                    <a:ext uri="{9D8B030D-6E8A-4147-A177-3AD203B41FA5}">
                      <a16:colId xmlns:a16="http://schemas.microsoft.com/office/drawing/2014/main" val="20002"/>
                    </a:ext>
                  </a:extLst>
                </a:gridCol>
                <a:gridCol w="1417637">
                  <a:extLst>
                    <a:ext uri="{9D8B030D-6E8A-4147-A177-3AD203B41FA5}">
                      <a16:colId xmlns:a16="http://schemas.microsoft.com/office/drawing/2014/main" val="20003"/>
                    </a:ext>
                  </a:extLst>
                </a:gridCol>
              </a:tblGrid>
              <a:tr h="3889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步骤</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状态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符号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输入串</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id *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 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 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02</a:t>
                      </a: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 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id +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027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id+ id$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0275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T * 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027</a:t>
                      </a:r>
                      <a:r>
                        <a:rPr kumimoji="1" lang="en-US" altLang="zh-CN" sz="1800" b="0" i="0" u="sng" strike="noStrike" cap="none" normalizeH="0" baseline="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T * 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id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0165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E + 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0163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E + 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0169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E + 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63538">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 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r" defTabSz="914400" rtl="0" eaLnBrk="1" fontAlgn="base" latinLnBrk="0" hangingPunct="1">
                        <a:lnSpc>
                          <a:spcPct val="9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a:t>LR(0)</a:t>
            </a:r>
            <a:r>
              <a:rPr lang="zh-CN" altLang="en-US"/>
              <a:t>项</a:t>
            </a:r>
          </a:p>
        </p:txBody>
      </p:sp>
      <p:sp>
        <p:nvSpPr>
          <p:cNvPr id="32771" name="内容占位符 2"/>
          <p:cNvSpPr>
            <a:spLocks noGrp="1"/>
          </p:cNvSpPr>
          <p:nvPr>
            <p:ph idx="1"/>
          </p:nvPr>
        </p:nvSpPr>
        <p:spPr>
          <a:xfrm>
            <a:off x="457200" y="1371600"/>
            <a:ext cx="8229600" cy="5181600"/>
          </a:xfrm>
        </p:spPr>
        <p:txBody>
          <a:bodyPr/>
          <a:lstStyle/>
          <a:p>
            <a:pPr>
              <a:lnSpc>
                <a:spcPct val="114000"/>
              </a:lnSpc>
              <a:defRPr/>
            </a:pPr>
            <a:r>
              <a:rPr lang="en-US" altLang="zh-CN" dirty="0"/>
              <a:t>LR(0)</a:t>
            </a:r>
            <a:r>
              <a:rPr lang="zh-CN" altLang="en-US" dirty="0"/>
              <a:t>项（</a:t>
            </a:r>
            <a:r>
              <a:rPr lang="en-US" altLang="zh-CN" i="1" dirty="0"/>
              <a:t>item</a:t>
            </a:r>
            <a:r>
              <a:rPr lang="zh-CN" altLang="en-US" dirty="0"/>
              <a:t>），简称项</a:t>
            </a:r>
            <a:endParaRPr lang="en-US" altLang="zh-CN" dirty="0"/>
          </a:p>
          <a:p>
            <a:pPr lvl="1">
              <a:lnSpc>
                <a:spcPct val="114000"/>
              </a:lnSpc>
              <a:defRPr/>
            </a:pPr>
            <a:r>
              <a:rPr lang="en-US" altLang="zh-CN" dirty="0"/>
              <a:t>LR</a:t>
            </a:r>
            <a:r>
              <a:rPr lang="zh-CN" altLang="en-US" dirty="0"/>
              <a:t>语法分析器（</a:t>
            </a:r>
            <a:r>
              <a:rPr lang="en-US" altLang="zh-CN" dirty="0">
                <a:solidFill>
                  <a:srgbClr val="FF0000"/>
                </a:solidFill>
              </a:rPr>
              <a:t>DFA</a:t>
            </a:r>
            <a:r>
              <a:rPr lang="zh-CN" altLang="en-US" dirty="0"/>
              <a:t>）要维护一些</a:t>
            </a:r>
            <a:r>
              <a:rPr lang="zh-CN" altLang="en-US" dirty="0">
                <a:solidFill>
                  <a:srgbClr val="FF0000"/>
                </a:solidFill>
              </a:rPr>
              <a:t>状态</a:t>
            </a:r>
            <a:r>
              <a:rPr lang="zh-CN" altLang="en-US" dirty="0"/>
              <a:t>，用这些状态表明我们在语法分析过程中所处的位置，从而做出移入</a:t>
            </a:r>
            <a:r>
              <a:rPr lang="en-US" altLang="zh-CN" dirty="0"/>
              <a:t>-</a:t>
            </a:r>
            <a:r>
              <a:rPr lang="zh-CN" altLang="en-US" dirty="0"/>
              <a:t>归约决策</a:t>
            </a:r>
            <a:endParaRPr lang="en-US" altLang="zh-CN" dirty="0"/>
          </a:p>
          <a:p>
            <a:pPr lvl="1">
              <a:lnSpc>
                <a:spcPct val="114000"/>
              </a:lnSpc>
              <a:defRPr/>
            </a:pPr>
            <a:r>
              <a:rPr lang="zh-CN" altLang="en-US" dirty="0">
                <a:solidFill>
                  <a:srgbClr val="FF0000"/>
                </a:solidFill>
              </a:rPr>
              <a:t>每个状态是一个项的集合</a:t>
            </a:r>
            <a:endParaRPr lang="en-US" altLang="zh-CN" dirty="0">
              <a:solidFill>
                <a:srgbClr val="FF0000"/>
              </a:solidFill>
            </a:endParaRPr>
          </a:p>
          <a:p>
            <a:pPr lvl="1">
              <a:lnSpc>
                <a:spcPct val="114000"/>
              </a:lnSpc>
              <a:defRPr/>
            </a:pPr>
            <a:r>
              <a:rPr lang="zh-CN" altLang="en-US" dirty="0"/>
              <a:t>一个文法</a:t>
            </a:r>
            <a:r>
              <a:rPr lang="en-US" altLang="zh-CN" i="1" dirty="0"/>
              <a:t>G</a:t>
            </a:r>
            <a:r>
              <a:rPr lang="zh-CN" altLang="en-US" dirty="0"/>
              <a:t>的</a:t>
            </a:r>
            <a:r>
              <a:rPr lang="en-US" altLang="zh-CN" dirty="0"/>
              <a:t>LR(0)</a:t>
            </a:r>
            <a:r>
              <a:rPr lang="zh-CN" altLang="en-US" dirty="0"/>
              <a:t>项是</a:t>
            </a:r>
            <a:r>
              <a:rPr lang="en-US" altLang="zh-CN" dirty="0"/>
              <a:t>G</a:t>
            </a:r>
            <a:r>
              <a:rPr lang="zh-CN" altLang="en-US" dirty="0"/>
              <a:t>的一个产生式再加上一个位于产生式右部的某处的点</a:t>
            </a:r>
            <a:endParaRPr lang="en-US" altLang="zh-CN" dirty="0"/>
          </a:p>
          <a:p>
            <a:pPr lvl="2">
              <a:lnSpc>
                <a:spcPct val="114000"/>
              </a:lnSpc>
              <a:defRPr/>
            </a:pPr>
            <a:r>
              <a:rPr lang="zh-CN" altLang="en-US" dirty="0"/>
              <a:t>产生式</a:t>
            </a:r>
            <a:r>
              <a:rPr lang="en-US" altLang="zh-CN" i="1" dirty="0"/>
              <a:t>A→XYZ</a:t>
            </a:r>
            <a:r>
              <a:rPr lang="zh-CN" altLang="en-US" dirty="0"/>
              <a:t>有</a:t>
            </a:r>
            <a:r>
              <a:rPr lang="en-US" altLang="zh-CN" dirty="0"/>
              <a:t>4</a:t>
            </a:r>
            <a:r>
              <a:rPr lang="zh-CN" altLang="en-US" dirty="0"/>
              <a:t>个项</a:t>
            </a:r>
            <a:endParaRPr lang="en-US" altLang="zh-CN" dirty="0"/>
          </a:p>
          <a:p>
            <a:pPr lvl="3">
              <a:lnSpc>
                <a:spcPct val="114000"/>
              </a:lnSpc>
              <a:spcBef>
                <a:spcPct val="0"/>
              </a:spcBef>
              <a:buFontTx/>
              <a:buNone/>
              <a:defRPr/>
            </a:pPr>
            <a:r>
              <a:rPr lang="en-US" altLang="zh-CN" sz="2000" i="1" dirty="0"/>
              <a:t>A→</a:t>
            </a:r>
            <a:r>
              <a:rPr lang="en-US" altLang="zh-CN" sz="2000" dirty="0">
                <a:sym typeface="Symbol" pitchFamily="18" charset="2"/>
              </a:rPr>
              <a:t> </a:t>
            </a:r>
            <a:r>
              <a:rPr lang="en-US" altLang="zh-CN" sz="2000" i="1" dirty="0"/>
              <a:t>XYZ</a:t>
            </a:r>
            <a:r>
              <a:rPr lang="en-US" altLang="zh-CN" sz="2000" dirty="0">
                <a:sym typeface="Symbol" pitchFamily="18" charset="2"/>
              </a:rPr>
              <a:t>    </a:t>
            </a:r>
            <a:r>
              <a:rPr lang="en-US" altLang="zh-CN" sz="2000" i="1" dirty="0"/>
              <a:t>A→X </a:t>
            </a:r>
            <a:r>
              <a:rPr lang="en-US" altLang="zh-CN" sz="2000" dirty="0">
                <a:sym typeface="Symbol" pitchFamily="18" charset="2"/>
              </a:rPr>
              <a:t> </a:t>
            </a:r>
            <a:r>
              <a:rPr lang="en-US" altLang="zh-CN" sz="2000" i="1" dirty="0"/>
              <a:t>YZ   A→XY </a:t>
            </a:r>
            <a:r>
              <a:rPr lang="en-US" altLang="zh-CN" sz="2000" dirty="0">
                <a:sym typeface="Symbol" pitchFamily="18" charset="2"/>
              </a:rPr>
              <a:t> </a:t>
            </a:r>
            <a:r>
              <a:rPr lang="en-US" altLang="zh-CN" sz="2000" i="1" dirty="0"/>
              <a:t>Z</a:t>
            </a:r>
            <a:r>
              <a:rPr lang="en-US" altLang="zh-CN" sz="2000" dirty="0">
                <a:sym typeface="Symbol" pitchFamily="18" charset="2"/>
              </a:rPr>
              <a:t>    </a:t>
            </a:r>
            <a:r>
              <a:rPr lang="en-US" altLang="zh-CN" sz="2000" i="1" dirty="0"/>
              <a:t>A→XYZ </a:t>
            </a:r>
            <a:r>
              <a:rPr lang="en-US" altLang="zh-CN" sz="2000" dirty="0">
                <a:sym typeface="Symbol" pitchFamily="18" charset="2"/>
              </a:rPr>
              <a:t> </a:t>
            </a:r>
          </a:p>
          <a:p>
            <a:pPr lvl="2">
              <a:lnSpc>
                <a:spcPct val="114000"/>
              </a:lnSpc>
              <a:defRPr/>
            </a:pPr>
            <a:r>
              <a:rPr lang="zh-CN" altLang="en-US" sz="2200" dirty="0"/>
              <a:t>产生式</a:t>
            </a:r>
            <a:r>
              <a:rPr lang="en-US" altLang="zh-CN" sz="2200" i="1" dirty="0"/>
              <a:t>A→</a:t>
            </a:r>
            <a:r>
              <a:rPr lang="el-GR" altLang="zh-CN" sz="2200" i="1" dirty="0"/>
              <a:t>ε</a:t>
            </a:r>
            <a:r>
              <a:rPr lang="en-US" altLang="zh-CN" sz="2200" i="1" dirty="0"/>
              <a:t> </a:t>
            </a:r>
            <a:r>
              <a:rPr lang="zh-CN" altLang="en-US" sz="2200" dirty="0"/>
              <a:t>只有一个项</a:t>
            </a:r>
            <a:r>
              <a:rPr lang="en-US" altLang="zh-CN" sz="2200" i="1" dirty="0"/>
              <a:t>A </a:t>
            </a:r>
            <a:r>
              <a:rPr lang="el-GR" altLang="zh-CN" sz="2200" i="1" dirty="0"/>
              <a:t>→</a:t>
            </a:r>
            <a:r>
              <a:rPr lang="el-GR" altLang="zh-CN" sz="2200" i="1" dirty="0">
                <a:sym typeface="Symbol" pitchFamily="18" charset="2"/>
              </a:rPr>
              <a:t></a:t>
            </a:r>
            <a:endParaRPr lang="en-US" altLang="zh-CN" sz="2200" i="1" dirty="0">
              <a:sym typeface="Symbol" pitchFamily="18" charset="2"/>
            </a:endParaRPr>
          </a:p>
          <a:p>
            <a:pPr lvl="1">
              <a:lnSpc>
                <a:spcPct val="114000"/>
              </a:lnSpc>
              <a:defRPr/>
            </a:pPr>
            <a:r>
              <a:rPr lang="zh-CN" altLang="en-US" dirty="0">
                <a:sym typeface="Symbol" pitchFamily="18" charset="2"/>
              </a:rPr>
              <a:t>直观地讲，项指明了在语法分析过程中的给定点上，我们已经看到了一个产生式的哪些部分</a:t>
            </a:r>
            <a:endParaRPr lang="zh-CN" altLang="en-US" dirty="0"/>
          </a:p>
        </p:txBody>
      </p:sp>
      <p:sp>
        <p:nvSpPr>
          <p:cNvPr id="4" name="灯片编号占位符 3"/>
          <p:cNvSpPr>
            <a:spLocks noGrp="1"/>
          </p:cNvSpPr>
          <p:nvPr>
            <p:ph type="sldNum" sz="quarter" idx="10"/>
          </p:nvPr>
        </p:nvSpPr>
        <p:spPr/>
        <p:txBody>
          <a:bodyPr/>
          <a:lstStyle/>
          <a:p>
            <a:pPr>
              <a:defRPr/>
            </a:pPr>
            <a:fld id="{9A916B94-FFD6-469F-B9AC-E0AA61B87CA0}" type="slidenum">
              <a:rPr lang="zh-CN" altLang="en-US" smtClean="0"/>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3"/>
          <p:cNvSpPr>
            <a:spLocks noGrp="1"/>
          </p:cNvSpPr>
          <p:nvPr>
            <p:ph type="title"/>
          </p:nvPr>
        </p:nvSpPr>
        <p:spPr/>
        <p:txBody>
          <a:bodyPr/>
          <a:lstStyle/>
          <a:p>
            <a:r>
              <a:rPr lang="en-US" altLang="zh-CN" dirty="0"/>
              <a:t>LR(0)</a:t>
            </a:r>
            <a:r>
              <a:rPr lang="zh-CN" altLang="en-US" dirty="0"/>
              <a:t>项的分类</a:t>
            </a:r>
          </a:p>
        </p:txBody>
      </p:sp>
      <p:sp>
        <p:nvSpPr>
          <p:cNvPr id="40963" name="内容占位符 4"/>
          <p:cNvSpPr>
            <a:spLocks noGrp="1"/>
          </p:cNvSpPr>
          <p:nvPr>
            <p:ph idx="1"/>
          </p:nvPr>
        </p:nvSpPr>
        <p:spPr/>
        <p:txBody>
          <a:bodyPr/>
          <a:lstStyle/>
          <a:p>
            <a:pPr>
              <a:defRPr/>
            </a:pPr>
            <a:r>
              <a:rPr lang="zh-CN" altLang="en-US" dirty="0"/>
              <a:t>按照对</a:t>
            </a:r>
            <a:r>
              <a:rPr lang="en-US" altLang="zh-CN" dirty="0"/>
              <a:t>LR(0)</a:t>
            </a:r>
            <a:r>
              <a:rPr lang="zh-CN" altLang="en-US" dirty="0"/>
              <a:t>自动机动作的影响分类</a:t>
            </a:r>
            <a:endParaRPr lang="en-US" altLang="zh-CN" dirty="0"/>
          </a:p>
          <a:p>
            <a:pPr lvl="1" eaLnBrk="1" hangingPunct="1">
              <a:lnSpc>
                <a:spcPct val="110000"/>
              </a:lnSpc>
              <a:defRPr/>
            </a:pPr>
            <a:r>
              <a:rPr lang="zh-CN" altLang="en-US" dirty="0"/>
              <a:t>项 </a:t>
            </a:r>
            <a:r>
              <a:rPr lang="en-US" altLang="zh-CN" i="1" dirty="0">
                <a:solidFill>
                  <a:schemeClr val="tx2"/>
                </a:solidFill>
                <a:sym typeface="Symbol" pitchFamily="18" charset="2"/>
              </a:rPr>
              <a:t>A   </a:t>
            </a:r>
            <a:r>
              <a:rPr lang="en-US" altLang="zh-CN" dirty="0">
                <a:solidFill>
                  <a:schemeClr val="tx2"/>
                </a:solidFill>
                <a:sym typeface="Symbol" pitchFamily="18" charset="2"/>
              </a:rPr>
              <a:t> </a:t>
            </a:r>
            <a:r>
              <a:rPr lang="zh-CN" altLang="en-US" dirty="0">
                <a:sym typeface="Symbol" pitchFamily="18" charset="2"/>
              </a:rPr>
              <a:t>称为归约项</a:t>
            </a:r>
          </a:p>
          <a:p>
            <a:pPr lvl="1" eaLnBrk="1" hangingPunct="1">
              <a:lnSpc>
                <a:spcPct val="110000"/>
              </a:lnSpc>
              <a:defRPr/>
            </a:pPr>
            <a:r>
              <a:rPr lang="zh-CN" altLang="en-US" dirty="0"/>
              <a:t>项 </a:t>
            </a:r>
            <a:r>
              <a:rPr lang="en-US" altLang="zh-CN" i="1" dirty="0">
                <a:solidFill>
                  <a:schemeClr val="tx2"/>
                </a:solidFill>
              </a:rPr>
              <a:t>S</a:t>
            </a:r>
            <a:r>
              <a:rPr lang="en-US" altLang="zh-CN" i="1" dirty="0">
                <a:solidFill>
                  <a:schemeClr val="tx2"/>
                </a:solidFill>
                <a:sym typeface="Symbol" pitchFamily="18" charset="2"/>
              </a:rPr>
              <a:t>  S </a:t>
            </a:r>
            <a:r>
              <a:rPr lang="en-US" altLang="zh-CN" dirty="0">
                <a:solidFill>
                  <a:schemeClr val="tx2"/>
                </a:solidFill>
                <a:sym typeface="Symbol" pitchFamily="18" charset="2"/>
              </a:rPr>
              <a:t> </a:t>
            </a:r>
            <a:r>
              <a:rPr lang="zh-CN" altLang="en-US" dirty="0">
                <a:sym typeface="Symbol" pitchFamily="18" charset="2"/>
              </a:rPr>
              <a:t>称为接受项 </a:t>
            </a:r>
            <a:r>
              <a:rPr lang="en-US" altLang="zh-CN" dirty="0">
                <a:sym typeface="Symbol" pitchFamily="18" charset="2"/>
              </a:rPr>
              <a:t>(</a:t>
            </a:r>
            <a:r>
              <a:rPr lang="zh-CN" altLang="en-US" dirty="0">
                <a:sym typeface="Symbol" pitchFamily="18" charset="2"/>
              </a:rPr>
              <a:t>特殊的归约项</a:t>
            </a:r>
            <a:r>
              <a:rPr lang="en-US" altLang="zh-CN" dirty="0">
                <a:sym typeface="Symbol" pitchFamily="18" charset="2"/>
              </a:rPr>
              <a:t>)</a:t>
            </a:r>
          </a:p>
          <a:p>
            <a:pPr lvl="1" eaLnBrk="1" hangingPunct="1">
              <a:lnSpc>
                <a:spcPct val="110000"/>
              </a:lnSpc>
              <a:defRPr/>
            </a:pPr>
            <a:r>
              <a:rPr lang="zh-CN" altLang="en-US" dirty="0"/>
              <a:t>项</a:t>
            </a:r>
            <a:r>
              <a:rPr lang="zh-CN" altLang="en-US" dirty="0">
                <a:solidFill>
                  <a:schemeClr val="tx2"/>
                </a:solidFill>
              </a:rPr>
              <a:t> </a:t>
            </a:r>
            <a:r>
              <a:rPr lang="en-US" altLang="zh-CN" i="1" dirty="0">
                <a:solidFill>
                  <a:schemeClr val="tx2"/>
                </a:solidFill>
                <a:sym typeface="Symbol" pitchFamily="18" charset="2"/>
              </a:rPr>
              <a:t>A    a </a:t>
            </a:r>
            <a:r>
              <a:rPr lang="zh-CN" altLang="en-US" dirty="0">
                <a:sym typeface="Symbol" pitchFamily="18" charset="2"/>
              </a:rPr>
              <a:t>称为移入项</a:t>
            </a:r>
            <a:r>
              <a:rPr lang="en-US" altLang="zh-CN" dirty="0">
                <a:sym typeface="Symbol" pitchFamily="18" charset="2"/>
              </a:rPr>
              <a:t>,  a </a:t>
            </a:r>
            <a:r>
              <a:rPr lang="zh-CN" altLang="en-US" dirty="0">
                <a:sym typeface="Symbol" pitchFamily="18" charset="2"/>
              </a:rPr>
              <a:t>为终结符号 </a:t>
            </a:r>
          </a:p>
          <a:p>
            <a:pPr lvl="1" eaLnBrk="1" hangingPunct="1">
              <a:lnSpc>
                <a:spcPct val="110000"/>
              </a:lnSpc>
              <a:defRPr/>
            </a:pPr>
            <a:r>
              <a:rPr lang="zh-CN" altLang="en-US" dirty="0"/>
              <a:t>项 </a:t>
            </a:r>
            <a:r>
              <a:rPr lang="en-US" altLang="zh-CN" i="1" dirty="0">
                <a:solidFill>
                  <a:schemeClr val="tx2"/>
                </a:solidFill>
                <a:sym typeface="Symbol" pitchFamily="18" charset="2"/>
              </a:rPr>
              <a:t>A    B </a:t>
            </a:r>
            <a:r>
              <a:rPr lang="zh-CN" altLang="en-US" dirty="0">
                <a:sym typeface="Symbol" pitchFamily="18" charset="2"/>
              </a:rPr>
              <a:t>称为待约项</a:t>
            </a:r>
            <a:endParaRPr lang="en-US" altLang="zh-CN" dirty="0">
              <a:sym typeface="Symbol" pitchFamily="18" charset="2"/>
            </a:endParaRPr>
          </a:p>
        </p:txBody>
      </p:sp>
    </p:spTree>
    <p:extLst>
      <p:ext uri="{BB962C8B-B14F-4D97-AF65-F5344CB8AC3E}">
        <p14:creationId xmlns:p14="http://schemas.microsoft.com/office/powerpoint/2010/main" val="1960256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a:t>自底向上的语法分析</a:t>
            </a:r>
          </a:p>
        </p:txBody>
      </p:sp>
      <p:sp>
        <p:nvSpPr>
          <p:cNvPr id="10243" name="内容占位符 2"/>
          <p:cNvSpPr>
            <a:spLocks noGrp="1"/>
          </p:cNvSpPr>
          <p:nvPr>
            <p:ph idx="1"/>
          </p:nvPr>
        </p:nvSpPr>
        <p:spPr>
          <a:xfrm>
            <a:off x="457200" y="1371600"/>
            <a:ext cx="8229600" cy="1905000"/>
          </a:xfrm>
        </p:spPr>
        <p:txBody>
          <a:bodyPr/>
          <a:lstStyle/>
          <a:p>
            <a:pPr>
              <a:defRPr/>
            </a:pPr>
            <a:r>
              <a:rPr lang="zh-CN" altLang="en-US"/>
              <a:t>自底向上的语法分析过程</a:t>
            </a:r>
            <a:endParaRPr lang="en-US" altLang="zh-CN"/>
          </a:p>
          <a:p>
            <a:pPr lvl="1">
              <a:defRPr/>
            </a:pPr>
            <a:r>
              <a:rPr lang="zh-CN" altLang="en-US"/>
              <a:t>对应于为一个输入串构造语法分析树的过程</a:t>
            </a:r>
            <a:endParaRPr lang="en-US" altLang="zh-CN"/>
          </a:p>
          <a:p>
            <a:pPr lvl="1">
              <a:defRPr/>
            </a:pPr>
            <a:r>
              <a:rPr lang="zh-CN" altLang="en-US"/>
              <a:t>从叶子结点（底部）开始逐渐向上到达根结点（顶部）</a:t>
            </a:r>
            <a:endParaRPr lang="en-US" altLang="zh-CN"/>
          </a:p>
          <a:p>
            <a:pPr lvl="1">
              <a:defRPr/>
            </a:pPr>
            <a:r>
              <a:rPr lang="zh-CN" altLang="en-US"/>
              <a:t>例：</a:t>
            </a:r>
            <a:r>
              <a:rPr lang="en-US" altLang="zh-CN" i="1"/>
              <a:t>id*id</a:t>
            </a:r>
            <a:r>
              <a:rPr lang="zh-CN" altLang="en-US"/>
              <a:t>的自底向上语法分析过程</a:t>
            </a:r>
          </a:p>
        </p:txBody>
      </p:sp>
      <p:sp>
        <p:nvSpPr>
          <p:cNvPr id="4" name="灯片编号占位符 3"/>
          <p:cNvSpPr>
            <a:spLocks noGrp="1"/>
          </p:cNvSpPr>
          <p:nvPr>
            <p:ph type="sldNum" sz="quarter" idx="10"/>
          </p:nvPr>
        </p:nvSpPr>
        <p:spPr/>
        <p:txBody>
          <a:bodyPr/>
          <a:lstStyle/>
          <a:p>
            <a:pPr>
              <a:defRPr/>
            </a:pPr>
            <a:fld id="{F62B8719-7314-4926-9460-E47995F21CF2}" type="slidenum">
              <a:rPr lang="zh-CN" altLang="en-US" smtClean="0"/>
              <a:pPr>
                <a:defRPr/>
              </a:pPr>
              <a:t>3</a:t>
            </a:fld>
            <a:endParaRPr lang="en-US" altLang="zh-CN"/>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67200"/>
            <a:ext cx="847090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srcRect/>
          <a:stretch>
            <a:fillRect/>
          </a:stretch>
        </p:blipFill>
        <p:spPr bwMode="auto">
          <a:xfrm>
            <a:off x="6019800" y="3048000"/>
            <a:ext cx="2755900" cy="1074738"/>
          </a:xfrm>
          <a:prstGeom prst="rect">
            <a:avLst/>
          </a:prstGeom>
          <a:noFill/>
          <a:ln w="9525">
            <a:solidFill>
              <a:schemeClr val="accent5">
                <a:lumMod val="40000"/>
                <a:lumOff val="60000"/>
              </a:schemeClr>
            </a:solidFill>
            <a:miter lim="800000"/>
            <a:headEnd/>
            <a:tailEnd/>
          </a:ln>
          <a:effectLst/>
        </p:spPr>
      </p:pic>
      <p:pic>
        <p:nvPicPr>
          <p:cNvPr id="747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6019800"/>
            <a:ext cx="48466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wipe(left)">
                                      <p:cBhvr>
                                        <p:cTn id="7" dur="500"/>
                                        <p:tgtEl>
                                          <p:spTgt spid="74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wipe(left)">
                                      <p:cBhvr>
                                        <p:cTn id="12"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规范</a:t>
            </a:r>
            <a:r>
              <a:rPr lang="en-US" altLang="zh-CN"/>
              <a:t>LR(0)</a:t>
            </a:r>
            <a:r>
              <a:rPr lang="zh-CN" altLang="en-US"/>
              <a:t>项集族</a:t>
            </a:r>
          </a:p>
        </p:txBody>
      </p:sp>
      <p:sp>
        <p:nvSpPr>
          <p:cNvPr id="33795" name="内容占位符 2"/>
          <p:cNvSpPr>
            <a:spLocks noGrp="1"/>
          </p:cNvSpPr>
          <p:nvPr>
            <p:ph idx="1"/>
          </p:nvPr>
        </p:nvSpPr>
        <p:spPr>
          <a:xfrm>
            <a:off x="457200" y="1371600"/>
            <a:ext cx="8153400" cy="5092700"/>
          </a:xfrm>
        </p:spPr>
        <p:txBody>
          <a:bodyPr/>
          <a:lstStyle/>
          <a:p>
            <a:pPr>
              <a:defRPr/>
            </a:pPr>
            <a:r>
              <a:rPr lang="zh-CN" altLang="en-US" dirty="0"/>
              <a:t>规范</a:t>
            </a:r>
            <a:r>
              <a:rPr lang="en-US" altLang="zh-CN" dirty="0"/>
              <a:t>LR(0)</a:t>
            </a:r>
            <a:r>
              <a:rPr lang="zh-CN" altLang="en-US" dirty="0">
                <a:solidFill>
                  <a:srgbClr val="FF0000"/>
                </a:solidFill>
              </a:rPr>
              <a:t>项集族</a:t>
            </a:r>
            <a:r>
              <a:rPr lang="zh-CN" altLang="en-US" dirty="0"/>
              <a:t>（</a:t>
            </a:r>
            <a:r>
              <a:rPr lang="en-US" altLang="zh-CN" i="1" dirty="0"/>
              <a:t>canonical LR(0) </a:t>
            </a:r>
            <a:r>
              <a:rPr lang="en-US" altLang="zh-CN" i="1" dirty="0" err="1"/>
              <a:t>collectoin</a:t>
            </a:r>
            <a:r>
              <a:rPr lang="zh-CN" altLang="en-US" dirty="0"/>
              <a:t>）</a:t>
            </a:r>
            <a:endParaRPr lang="en-US" altLang="zh-CN" dirty="0"/>
          </a:p>
          <a:p>
            <a:pPr lvl="1">
              <a:defRPr/>
            </a:pPr>
            <a:r>
              <a:rPr lang="en-US" altLang="zh-CN" i="1" dirty="0"/>
              <a:t>LR(0)</a:t>
            </a:r>
            <a:r>
              <a:rPr lang="zh-CN" altLang="en-US" dirty="0"/>
              <a:t>项集的集合，是构建一个</a:t>
            </a:r>
            <a:r>
              <a:rPr lang="en-US" altLang="zh-CN" i="1" dirty="0"/>
              <a:t>DFA</a:t>
            </a:r>
            <a:r>
              <a:rPr lang="zh-CN" altLang="en-US" dirty="0"/>
              <a:t>的基础，该</a:t>
            </a:r>
            <a:r>
              <a:rPr lang="en-US" altLang="zh-CN" i="1" dirty="0"/>
              <a:t>DFA</a:t>
            </a:r>
            <a:r>
              <a:rPr lang="zh-CN" altLang="en-US" dirty="0"/>
              <a:t>可以用于做出语法分析决策，叫做</a:t>
            </a:r>
            <a:r>
              <a:rPr lang="en-US" altLang="zh-CN" i="1" dirty="0"/>
              <a:t>LR(0)</a:t>
            </a:r>
            <a:r>
              <a:rPr lang="zh-CN" altLang="en-US" dirty="0"/>
              <a:t>自动机</a:t>
            </a:r>
            <a:endParaRPr lang="en-US" altLang="zh-CN" dirty="0"/>
          </a:p>
          <a:p>
            <a:pPr>
              <a:defRPr/>
            </a:pPr>
            <a:r>
              <a:rPr lang="en-US" altLang="zh-CN" dirty="0"/>
              <a:t>LR(0)</a:t>
            </a:r>
            <a:r>
              <a:rPr lang="zh-CN" altLang="en-US" dirty="0"/>
              <a:t>自动机</a:t>
            </a:r>
            <a:endParaRPr lang="en-US" altLang="zh-CN" dirty="0"/>
          </a:p>
          <a:p>
            <a:pPr lvl="1">
              <a:defRPr/>
            </a:pPr>
            <a:r>
              <a:rPr lang="zh-CN" altLang="en-US" dirty="0"/>
              <a:t>规范</a:t>
            </a:r>
            <a:r>
              <a:rPr lang="en-US" altLang="zh-CN" dirty="0"/>
              <a:t>LR(0)</a:t>
            </a:r>
            <a:r>
              <a:rPr lang="zh-CN" altLang="en-US" dirty="0"/>
              <a:t>项集族是</a:t>
            </a:r>
            <a:r>
              <a:rPr lang="en-US" altLang="zh-CN" dirty="0"/>
              <a:t>LR(0)</a:t>
            </a:r>
            <a:r>
              <a:rPr lang="zh-CN" altLang="en-US" dirty="0"/>
              <a:t>自动机的状态集，这个自动机中的每个状态是一个项集</a:t>
            </a:r>
            <a:endParaRPr lang="en-US" altLang="zh-CN" dirty="0"/>
          </a:p>
          <a:p>
            <a:pPr lvl="1">
              <a:defRPr/>
            </a:pPr>
            <a:r>
              <a:rPr lang="en-US" altLang="zh-CN" dirty="0"/>
              <a:t>LR(0)</a:t>
            </a:r>
            <a:r>
              <a:rPr lang="zh-CN" altLang="en-US" dirty="0"/>
              <a:t>自动机是构造</a:t>
            </a:r>
            <a:r>
              <a:rPr lang="en-US" altLang="zh-CN" dirty="0"/>
              <a:t>LR</a:t>
            </a:r>
            <a:r>
              <a:rPr lang="zh-CN" altLang="en-US" dirty="0"/>
              <a:t>分析器的基础</a:t>
            </a:r>
            <a:endParaRPr lang="en-US" altLang="zh-CN" dirty="0"/>
          </a:p>
          <a:p>
            <a:pPr lvl="1">
              <a:defRPr/>
            </a:pPr>
            <a:r>
              <a:rPr lang="zh-CN" altLang="en-US" dirty="0">
                <a:solidFill>
                  <a:srgbClr val="FF0000"/>
                </a:solidFill>
              </a:rPr>
              <a:t>一个文法的</a:t>
            </a:r>
            <a:r>
              <a:rPr lang="en-US" altLang="zh-CN" dirty="0">
                <a:solidFill>
                  <a:srgbClr val="FF0000"/>
                </a:solidFill>
              </a:rPr>
              <a:t>LR(0)</a:t>
            </a:r>
            <a:r>
              <a:rPr lang="zh-CN" altLang="en-US" dirty="0">
                <a:solidFill>
                  <a:srgbClr val="FF0000"/>
                </a:solidFill>
              </a:rPr>
              <a:t>自动机也叫做识别该文法活前缀的</a:t>
            </a:r>
            <a:r>
              <a:rPr lang="en-US" altLang="zh-CN" dirty="0">
                <a:solidFill>
                  <a:srgbClr val="FF0000"/>
                </a:solidFill>
              </a:rPr>
              <a:t>DFA</a:t>
            </a:r>
          </a:p>
          <a:p>
            <a:pPr lvl="1">
              <a:buFont typeface="Wingdings" pitchFamily="2" charset="2"/>
              <a:buChar char="Ø"/>
              <a:defRPr/>
            </a:pPr>
            <a:r>
              <a:rPr lang="zh-CN" altLang="en-US" dirty="0">
                <a:solidFill>
                  <a:srgbClr val="FF0000"/>
                </a:solidFill>
              </a:rPr>
              <a:t>活前缀</a:t>
            </a:r>
            <a:r>
              <a:rPr lang="zh-CN" altLang="en-US" dirty="0"/>
              <a:t>是指最右句型的一个前缀，它不含句柄右边的任何符号；在活前缀右部添加一些终结符号就可能形成一个最右句型</a:t>
            </a:r>
          </a:p>
        </p:txBody>
      </p:sp>
      <p:sp>
        <p:nvSpPr>
          <p:cNvPr id="4" name="灯片编号占位符 3"/>
          <p:cNvSpPr>
            <a:spLocks noGrp="1"/>
          </p:cNvSpPr>
          <p:nvPr>
            <p:ph type="sldNum" sz="quarter" idx="10"/>
          </p:nvPr>
        </p:nvSpPr>
        <p:spPr/>
        <p:txBody>
          <a:bodyPr/>
          <a:lstStyle/>
          <a:p>
            <a:pPr>
              <a:defRPr/>
            </a:pPr>
            <a:fld id="{B5AACE35-B9C2-4223-AD69-8B3D7A90BA98}" type="slidenum">
              <a:rPr lang="zh-CN" altLang="en-US" smtClean="0"/>
              <a:pPr>
                <a:defRPr/>
              </a:pPr>
              <a:t>30</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a:t>构造规范</a:t>
            </a:r>
            <a:r>
              <a:rPr lang="en-US" altLang="zh-CN"/>
              <a:t>LR(0)</a:t>
            </a:r>
            <a:r>
              <a:rPr lang="zh-CN" altLang="en-US"/>
              <a:t>项集族</a:t>
            </a:r>
          </a:p>
        </p:txBody>
      </p:sp>
      <p:sp>
        <p:nvSpPr>
          <p:cNvPr id="34819" name="内容占位符 2"/>
          <p:cNvSpPr>
            <a:spLocks noGrp="1"/>
          </p:cNvSpPr>
          <p:nvPr>
            <p:ph idx="1"/>
          </p:nvPr>
        </p:nvSpPr>
        <p:spPr/>
        <p:txBody>
          <a:bodyPr/>
          <a:lstStyle/>
          <a:p>
            <a:pPr>
              <a:lnSpc>
                <a:spcPct val="130000"/>
              </a:lnSpc>
              <a:defRPr/>
            </a:pPr>
            <a:r>
              <a:rPr lang="zh-CN" altLang="en-US" dirty="0"/>
              <a:t>增广文法（</a:t>
            </a:r>
            <a:r>
              <a:rPr lang="en-US" altLang="zh-CN" i="1" dirty="0"/>
              <a:t>augmented grammar</a:t>
            </a:r>
            <a:r>
              <a:rPr lang="zh-CN" altLang="en-US" dirty="0"/>
              <a:t>）</a:t>
            </a:r>
            <a:endParaRPr lang="en-US" altLang="zh-CN" dirty="0"/>
          </a:p>
          <a:p>
            <a:pPr lvl="1">
              <a:lnSpc>
                <a:spcPct val="130000"/>
              </a:lnSpc>
              <a:defRPr/>
            </a:pPr>
            <a:r>
              <a:rPr lang="zh-CN" altLang="en-US" dirty="0"/>
              <a:t>也译作拓广文法</a:t>
            </a:r>
            <a:endParaRPr lang="en-US" altLang="zh-CN" dirty="0"/>
          </a:p>
          <a:p>
            <a:pPr lvl="1">
              <a:lnSpc>
                <a:spcPct val="130000"/>
              </a:lnSpc>
              <a:defRPr/>
            </a:pPr>
            <a:r>
              <a:rPr lang="zh-CN" altLang="en-US" dirty="0"/>
              <a:t>如果</a:t>
            </a:r>
            <a:r>
              <a:rPr lang="en-US" altLang="zh-CN" i="1" dirty="0"/>
              <a:t>G</a:t>
            </a:r>
            <a:r>
              <a:rPr lang="zh-CN" altLang="en-US" dirty="0"/>
              <a:t>是一个以</a:t>
            </a:r>
            <a:r>
              <a:rPr lang="en-US" altLang="zh-CN" i="1" dirty="0"/>
              <a:t>S</a:t>
            </a:r>
            <a:r>
              <a:rPr lang="zh-CN" altLang="en-US" dirty="0"/>
              <a:t>为开始符号的文法，那么</a:t>
            </a:r>
            <a:r>
              <a:rPr lang="en-US" altLang="zh-CN" i="1" dirty="0"/>
              <a:t>G</a:t>
            </a:r>
            <a:r>
              <a:rPr lang="zh-CN" altLang="en-US" dirty="0"/>
              <a:t>的</a:t>
            </a:r>
            <a:r>
              <a:rPr lang="zh-CN" altLang="en-US" dirty="0">
                <a:solidFill>
                  <a:srgbClr val="FF0000"/>
                </a:solidFill>
              </a:rPr>
              <a:t>增广文法</a:t>
            </a:r>
            <a:r>
              <a:rPr lang="en-US" altLang="zh-CN" i="1" dirty="0"/>
              <a:t>G'</a:t>
            </a:r>
            <a:r>
              <a:rPr lang="zh-CN" altLang="en-US" dirty="0"/>
              <a:t>就是在</a:t>
            </a:r>
            <a:r>
              <a:rPr lang="en-US" altLang="zh-CN" i="1" dirty="0"/>
              <a:t>G</a:t>
            </a:r>
            <a:r>
              <a:rPr lang="zh-CN" altLang="en-US" dirty="0"/>
              <a:t>中加上新开始符号</a:t>
            </a:r>
            <a:r>
              <a:rPr lang="en-US" altLang="zh-CN" i="1" dirty="0"/>
              <a:t>S'</a:t>
            </a:r>
            <a:r>
              <a:rPr lang="zh-CN" altLang="en-US" dirty="0"/>
              <a:t>和产生式</a:t>
            </a:r>
            <a:r>
              <a:rPr lang="en-US" altLang="zh-CN" i="1" dirty="0"/>
              <a:t>S'→S</a:t>
            </a:r>
            <a:r>
              <a:rPr lang="zh-CN" altLang="en-US" dirty="0"/>
              <a:t>而得到的文法</a:t>
            </a:r>
            <a:endParaRPr lang="en-US" altLang="zh-CN" dirty="0"/>
          </a:p>
          <a:p>
            <a:pPr lvl="2">
              <a:lnSpc>
                <a:spcPct val="130000"/>
              </a:lnSpc>
              <a:defRPr/>
            </a:pPr>
            <a:r>
              <a:rPr lang="zh-CN" altLang="en-US" dirty="0"/>
              <a:t>引入新开始产生式的目的是告诉语法分析器何时应该停止语法分析并宣告接受输入符号串</a:t>
            </a:r>
            <a:endParaRPr lang="en-US" altLang="zh-CN" dirty="0"/>
          </a:p>
          <a:p>
            <a:pPr lvl="2">
              <a:lnSpc>
                <a:spcPct val="130000"/>
              </a:lnSpc>
              <a:defRPr/>
            </a:pPr>
            <a:r>
              <a:rPr lang="zh-CN" altLang="en-US" dirty="0"/>
              <a:t>当且仅当语法分析器要使用规则</a:t>
            </a:r>
            <a:r>
              <a:rPr lang="en-US" altLang="zh-CN" i="1" dirty="0"/>
              <a:t>S'→S</a:t>
            </a:r>
            <a:r>
              <a:rPr lang="zh-CN" altLang="en-US" dirty="0"/>
              <a:t>进行归约时，输入符号串被接受</a:t>
            </a:r>
          </a:p>
        </p:txBody>
      </p:sp>
      <p:sp>
        <p:nvSpPr>
          <p:cNvPr id="4" name="灯片编号占位符 3"/>
          <p:cNvSpPr>
            <a:spLocks noGrp="1"/>
          </p:cNvSpPr>
          <p:nvPr>
            <p:ph type="sldNum" sz="quarter" idx="10"/>
          </p:nvPr>
        </p:nvSpPr>
        <p:spPr/>
        <p:txBody>
          <a:bodyPr/>
          <a:lstStyle/>
          <a:p>
            <a:pPr>
              <a:defRPr/>
            </a:pPr>
            <a:fld id="{7F41EE00-432E-4779-BBA8-F2097AB1A36B}" type="slidenum">
              <a:rPr lang="zh-CN" altLang="en-US" smtClean="0"/>
              <a:pPr>
                <a:defRPr/>
              </a:pPr>
              <a:t>31</a:t>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959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00213"/>
            <a:ext cx="6553200" cy="4321175"/>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a:t>构造规范</a:t>
            </a:r>
            <a:r>
              <a:rPr lang="en-US" altLang="zh-CN" dirty="0"/>
              <a:t>LR(0)</a:t>
            </a:r>
            <a:r>
              <a:rPr lang="zh-CN" altLang="en-US" dirty="0"/>
              <a:t>项集族（</a:t>
            </a:r>
            <a:r>
              <a:rPr lang="en-US" altLang="zh-CN" dirty="0"/>
              <a:t>NFA</a:t>
            </a:r>
            <a:r>
              <a:rPr lang="zh-CN" altLang="en-US" dirty="0"/>
              <a:t>→</a:t>
            </a:r>
            <a:r>
              <a:rPr lang="en-US" altLang="zh-CN" dirty="0"/>
              <a:t>DFA</a:t>
            </a:r>
            <a:r>
              <a:rPr lang="zh-CN" altLang="en-US" dirty="0"/>
              <a:t>子集法）</a:t>
            </a:r>
          </a:p>
        </p:txBody>
      </p:sp>
    </p:spTree>
    <p:extLst>
      <p:ext uri="{BB962C8B-B14F-4D97-AF65-F5344CB8AC3E}">
        <p14:creationId xmlns:p14="http://schemas.microsoft.com/office/powerpoint/2010/main" val="1842035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9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71600"/>
            <a:ext cx="8135937"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a:t>构造规范</a:t>
            </a:r>
            <a:r>
              <a:rPr lang="en-US" altLang="zh-CN" dirty="0"/>
              <a:t>LR(0)</a:t>
            </a:r>
            <a:r>
              <a:rPr lang="zh-CN" altLang="en-US" dirty="0"/>
              <a:t>项集族（</a:t>
            </a:r>
            <a:r>
              <a:rPr lang="en-US" altLang="zh-CN" dirty="0"/>
              <a:t>NFA</a:t>
            </a:r>
            <a:r>
              <a:rPr lang="zh-CN" altLang="en-US" dirty="0"/>
              <a:t>→</a:t>
            </a:r>
            <a:r>
              <a:rPr lang="en-US" altLang="zh-CN" dirty="0"/>
              <a:t>DFA</a:t>
            </a:r>
            <a:r>
              <a:rPr lang="zh-CN" altLang="en-US" dirty="0"/>
              <a:t>子集法）</a:t>
            </a:r>
          </a:p>
        </p:txBody>
      </p:sp>
    </p:spTree>
    <p:extLst>
      <p:ext uri="{BB962C8B-B14F-4D97-AF65-F5344CB8AC3E}">
        <p14:creationId xmlns:p14="http://schemas.microsoft.com/office/powerpoint/2010/main" val="348668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00200"/>
            <a:ext cx="799306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a:t>构造规范</a:t>
            </a:r>
            <a:r>
              <a:rPr lang="en-US" altLang="zh-CN" dirty="0"/>
              <a:t>LR(0)</a:t>
            </a:r>
            <a:r>
              <a:rPr lang="zh-CN" altLang="en-US" dirty="0"/>
              <a:t>项集族（</a:t>
            </a:r>
            <a:r>
              <a:rPr lang="en-US" altLang="zh-CN" dirty="0"/>
              <a:t>NFA</a:t>
            </a:r>
            <a:r>
              <a:rPr lang="zh-CN" altLang="en-US" dirty="0"/>
              <a:t>→</a:t>
            </a:r>
            <a:r>
              <a:rPr lang="en-US" altLang="zh-CN" dirty="0"/>
              <a:t>DFA</a:t>
            </a:r>
            <a:r>
              <a:rPr lang="zh-CN" altLang="en-US" dirty="0"/>
              <a:t>子集法）</a:t>
            </a:r>
          </a:p>
        </p:txBody>
      </p:sp>
    </p:spTree>
    <p:extLst>
      <p:ext uri="{BB962C8B-B14F-4D97-AF65-F5344CB8AC3E}">
        <p14:creationId xmlns:p14="http://schemas.microsoft.com/office/powerpoint/2010/main" val="3307679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构造规范</a:t>
            </a:r>
            <a:r>
              <a:rPr lang="en-US" altLang="zh-CN" dirty="0"/>
              <a:t>LR(0)</a:t>
            </a:r>
            <a:r>
              <a:rPr lang="zh-CN" altLang="en-US" dirty="0"/>
              <a:t>项集族</a:t>
            </a:r>
            <a:r>
              <a:rPr lang="en-US" altLang="zh-CN" dirty="0"/>
              <a:t>(CLOSURE&amp;GOTO)</a:t>
            </a:r>
            <a:endParaRPr lang="zh-CN" altLang="en-US" dirty="0"/>
          </a:p>
        </p:txBody>
      </p:sp>
      <p:sp>
        <p:nvSpPr>
          <p:cNvPr id="3" name="内容占位符 2"/>
          <p:cNvSpPr>
            <a:spLocks noGrp="1"/>
          </p:cNvSpPr>
          <p:nvPr>
            <p:ph idx="1"/>
          </p:nvPr>
        </p:nvSpPr>
        <p:spPr/>
        <p:txBody>
          <a:bodyPr/>
          <a:lstStyle/>
          <a:p>
            <a:pPr>
              <a:lnSpc>
                <a:spcPct val="130000"/>
              </a:lnSpc>
              <a:defRPr/>
            </a:pPr>
            <a:r>
              <a:rPr lang="en-US" altLang="zh-CN" i="1" dirty="0"/>
              <a:t>CLOSURE</a:t>
            </a:r>
            <a:r>
              <a:rPr lang="zh-CN" altLang="en-US" dirty="0"/>
              <a:t>函数：项集的闭包</a:t>
            </a:r>
            <a:endParaRPr lang="en-US" altLang="zh-CN" dirty="0"/>
          </a:p>
          <a:p>
            <a:pPr>
              <a:lnSpc>
                <a:spcPct val="130000"/>
              </a:lnSpc>
              <a:defRPr/>
            </a:pPr>
            <a:r>
              <a:rPr lang="en-US" altLang="zh-CN" i="1" dirty="0"/>
              <a:t>GOTO</a:t>
            </a:r>
            <a:r>
              <a:rPr lang="zh-CN" altLang="en-US" dirty="0"/>
              <a:t>函数：</a:t>
            </a:r>
            <a:r>
              <a:rPr lang="en-US" altLang="zh-CN" dirty="0"/>
              <a:t>LR(0)</a:t>
            </a:r>
            <a:r>
              <a:rPr lang="zh-CN" altLang="en-US" dirty="0"/>
              <a:t>自动机的状态转换函数</a:t>
            </a:r>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35</a:t>
            </a:fld>
            <a:endParaRPr lang="en-US" altLang="zh-CN"/>
          </a:p>
        </p:txBody>
      </p:sp>
    </p:spTree>
    <p:extLst>
      <p:ext uri="{BB962C8B-B14F-4D97-AF65-F5344CB8AC3E}">
        <p14:creationId xmlns:p14="http://schemas.microsoft.com/office/powerpoint/2010/main" val="427498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a:t>CLOSURE</a:t>
            </a:r>
            <a:r>
              <a:rPr lang="zh-CN" altLang="en-US"/>
              <a:t>函数</a:t>
            </a:r>
          </a:p>
        </p:txBody>
      </p:sp>
      <p:sp>
        <p:nvSpPr>
          <p:cNvPr id="3" name="内容占位符 2"/>
          <p:cNvSpPr>
            <a:spLocks noGrp="1"/>
          </p:cNvSpPr>
          <p:nvPr>
            <p:ph idx="1"/>
          </p:nvPr>
        </p:nvSpPr>
        <p:spPr/>
        <p:txBody>
          <a:bodyPr/>
          <a:lstStyle/>
          <a:p>
            <a:pPr>
              <a:lnSpc>
                <a:spcPct val="110000"/>
              </a:lnSpc>
              <a:defRPr/>
            </a:pPr>
            <a:r>
              <a:rPr lang="zh-CN" altLang="en-US" dirty="0"/>
              <a:t>项集的闭包</a:t>
            </a:r>
            <a:endParaRPr lang="en-US" altLang="zh-CN" dirty="0"/>
          </a:p>
          <a:p>
            <a:pPr lvl="1">
              <a:lnSpc>
                <a:spcPct val="110000"/>
              </a:lnSpc>
              <a:defRPr/>
            </a:pPr>
            <a:r>
              <a:rPr lang="zh-CN" altLang="en-US" dirty="0"/>
              <a:t>如果</a:t>
            </a:r>
            <a:r>
              <a:rPr lang="en-US" altLang="zh-CN" i="1" dirty="0"/>
              <a:t>I</a:t>
            </a:r>
            <a:r>
              <a:rPr lang="zh-CN" altLang="en-US" dirty="0"/>
              <a:t>是文法</a:t>
            </a:r>
            <a:r>
              <a:rPr lang="en-US" altLang="zh-CN" i="1" dirty="0"/>
              <a:t>G</a:t>
            </a:r>
            <a:r>
              <a:rPr lang="zh-CN" altLang="en-US" dirty="0"/>
              <a:t>的一个项集，那么</a:t>
            </a:r>
            <a:r>
              <a:rPr lang="en-US" altLang="zh-CN" i="1" dirty="0"/>
              <a:t>CLOSURE(I)</a:t>
            </a:r>
            <a:r>
              <a:rPr lang="zh-CN" altLang="en-US" dirty="0"/>
              <a:t>就是根据下面的规则从</a:t>
            </a:r>
            <a:r>
              <a:rPr lang="en-US" altLang="zh-CN" i="1" dirty="0"/>
              <a:t>I</a:t>
            </a:r>
            <a:r>
              <a:rPr lang="zh-CN" altLang="en-US" dirty="0"/>
              <a:t>构造得到的项集：</a:t>
            </a:r>
            <a:endParaRPr lang="en-US" altLang="zh-CN" dirty="0"/>
          </a:p>
          <a:p>
            <a:pPr marL="1314450" lvl="2" indent="-457200">
              <a:lnSpc>
                <a:spcPct val="110000"/>
              </a:lnSpc>
              <a:buFont typeface="+mj-ea"/>
              <a:buAutoNum type="circleNumDbPlain"/>
              <a:defRPr/>
            </a:pPr>
            <a:r>
              <a:rPr lang="zh-CN" altLang="en-US" dirty="0"/>
              <a:t>一开始，将</a:t>
            </a:r>
            <a:r>
              <a:rPr lang="en-US" altLang="zh-CN" i="1" dirty="0"/>
              <a:t>I</a:t>
            </a:r>
            <a:r>
              <a:rPr lang="zh-CN" altLang="en-US" dirty="0"/>
              <a:t>中的各个项加入到</a:t>
            </a:r>
            <a:r>
              <a:rPr lang="en-US" altLang="zh-CN" i="1" dirty="0"/>
              <a:t>CLOSURE(I)</a:t>
            </a:r>
            <a:r>
              <a:rPr lang="zh-CN" altLang="en-US" dirty="0"/>
              <a:t>中</a:t>
            </a:r>
            <a:endParaRPr lang="en-US" altLang="zh-CN" dirty="0"/>
          </a:p>
          <a:p>
            <a:pPr marL="1314450" lvl="2" indent="-457200">
              <a:lnSpc>
                <a:spcPct val="110000"/>
              </a:lnSpc>
              <a:spcBef>
                <a:spcPct val="0"/>
              </a:spcBef>
              <a:buFont typeface="+mj-ea"/>
              <a:buAutoNum type="circleNumDbPlain"/>
              <a:defRPr/>
            </a:pPr>
            <a:r>
              <a:rPr lang="zh-CN" altLang="en-US" dirty="0"/>
              <a:t>如果</a:t>
            </a:r>
            <a:r>
              <a:rPr lang="en-US" altLang="zh-CN" i="1" dirty="0"/>
              <a:t>A→</a:t>
            </a:r>
            <a:r>
              <a:rPr lang="el-GR" altLang="zh-CN" i="1" dirty="0"/>
              <a:t>α</a:t>
            </a:r>
            <a:r>
              <a:rPr lang="en-US" altLang="zh-CN" i="1" dirty="0"/>
              <a:t> </a:t>
            </a:r>
            <a:r>
              <a:rPr lang="el-GR" altLang="zh-CN" dirty="0">
                <a:sym typeface="Symbol"/>
              </a:rPr>
              <a:t></a:t>
            </a:r>
            <a:r>
              <a:rPr lang="en-US" altLang="zh-CN" dirty="0">
                <a:sym typeface="Symbol"/>
              </a:rPr>
              <a:t> </a:t>
            </a:r>
            <a:r>
              <a:rPr lang="en-US" altLang="zh-CN" i="1" dirty="0">
                <a:sym typeface="Symbol"/>
              </a:rPr>
              <a:t>B</a:t>
            </a:r>
            <a:r>
              <a:rPr lang="el-GR" altLang="zh-CN" i="1" dirty="0">
                <a:sym typeface="Symbol"/>
              </a:rPr>
              <a:t>β</a:t>
            </a:r>
            <a:r>
              <a:rPr lang="zh-CN" altLang="en-US" dirty="0">
                <a:latin typeface="Courier New"/>
                <a:cs typeface="Courier New"/>
                <a:sym typeface="Symbol"/>
              </a:rPr>
              <a:t>在</a:t>
            </a:r>
            <a:r>
              <a:rPr lang="en-US" altLang="zh-CN" i="1" dirty="0"/>
              <a:t>CLOSURE(I)</a:t>
            </a:r>
            <a:r>
              <a:rPr lang="zh-CN" altLang="en-US" dirty="0"/>
              <a:t>中，</a:t>
            </a:r>
            <a:r>
              <a:rPr lang="en-US" altLang="zh-CN" dirty="0"/>
              <a:t>B→</a:t>
            </a:r>
            <a:r>
              <a:rPr lang="en-US" altLang="zh-CN" dirty="0">
                <a:sym typeface="Symbol"/>
              </a:rPr>
              <a:t></a:t>
            </a:r>
            <a:r>
              <a:rPr lang="zh-CN" altLang="en-US" dirty="0">
                <a:sym typeface="Symbol"/>
              </a:rPr>
              <a:t>是一个产生式，并且项</a:t>
            </a:r>
            <a:r>
              <a:rPr lang="en-US" altLang="zh-CN" i="1" dirty="0"/>
              <a:t>B</a:t>
            </a:r>
            <a:r>
              <a:rPr lang="en-US" altLang="zh-CN" dirty="0"/>
              <a:t>→</a:t>
            </a:r>
            <a:r>
              <a:rPr lang="el-GR" altLang="zh-CN" dirty="0">
                <a:sym typeface="Symbol"/>
              </a:rPr>
              <a:t>  </a:t>
            </a:r>
            <a:r>
              <a:rPr lang="en-US" altLang="zh-CN" i="1" dirty="0">
                <a:sym typeface="Symbol"/>
              </a:rPr>
              <a:t></a:t>
            </a:r>
            <a:r>
              <a:rPr lang="zh-CN" altLang="en-US" dirty="0">
                <a:sym typeface="Symbol"/>
              </a:rPr>
              <a:t>不在</a:t>
            </a:r>
            <a:r>
              <a:rPr lang="en-US" altLang="zh-CN" i="1" dirty="0"/>
              <a:t>CLOSURE(I)</a:t>
            </a:r>
            <a:r>
              <a:rPr lang="zh-CN" altLang="en-US" dirty="0"/>
              <a:t>中，就将这个项加入其中</a:t>
            </a:r>
            <a:endParaRPr lang="en-US" altLang="zh-CN" dirty="0"/>
          </a:p>
          <a:p>
            <a:pPr marL="1314450" lvl="2" indent="-457200">
              <a:lnSpc>
                <a:spcPct val="110000"/>
              </a:lnSpc>
              <a:buFont typeface="+mj-ea"/>
              <a:buAutoNum type="circleNumDbPlain"/>
              <a:defRPr/>
            </a:pPr>
            <a:r>
              <a:rPr lang="zh-CN" altLang="en-US" dirty="0"/>
              <a:t>不断应用规则②，直到没有新项可以加入到</a:t>
            </a:r>
            <a:r>
              <a:rPr lang="en-US" altLang="zh-CN" i="1" dirty="0"/>
              <a:t>CLOSURE(I)</a:t>
            </a:r>
            <a:r>
              <a:rPr lang="zh-CN" altLang="en-US" dirty="0"/>
              <a:t>中为止。</a:t>
            </a:r>
            <a:endParaRPr lang="en-US" altLang="zh-CN" dirty="0"/>
          </a:p>
          <a:p>
            <a:pPr marL="914400" lvl="1" indent="-457200">
              <a:lnSpc>
                <a:spcPct val="110000"/>
              </a:lnSpc>
              <a:defRPr/>
            </a:pPr>
            <a:r>
              <a:rPr lang="zh-CN" altLang="en-US" dirty="0"/>
              <a:t>直观地讲，</a:t>
            </a:r>
            <a:r>
              <a:rPr lang="en-US" altLang="zh-CN" i="1" dirty="0"/>
              <a:t> CLOSURE(I)</a:t>
            </a:r>
            <a:r>
              <a:rPr lang="zh-CN" altLang="en-US" dirty="0"/>
              <a:t>中的项</a:t>
            </a:r>
            <a:r>
              <a:rPr lang="en-US" altLang="zh-CN" i="1" dirty="0"/>
              <a:t>A→</a:t>
            </a:r>
            <a:r>
              <a:rPr lang="el-GR" altLang="zh-CN" i="1" dirty="0"/>
              <a:t>α</a:t>
            </a:r>
            <a:r>
              <a:rPr lang="en-US" altLang="zh-CN" i="1" dirty="0"/>
              <a:t> </a:t>
            </a:r>
            <a:r>
              <a:rPr lang="el-GR" altLang="zh-CN" dirty="0">
                <a:sym typeface="Symbol"/>
              </a:rPr>
              <a:t></a:t>
            </a:r>
            <a:r>
              <a:rPr lang="en-US" altLang="zh-CN" dirty="0">
                <a:sym typeface="Symbol"/>
              </a:rPr>
              <a:t> </a:t>
            </a:r>
            <a:r>
              <a:rPr lang="en-US" altLang="zh-CN" i="1" dirty="0">
                <a:sym typeface="Symbol"/>
              </a:rPr>
              <a:t>B</a:t>
            </a:r>
            <a:r>
              <a:rPr lang="el-GR" altLang="zh-CN" i="1" dirty="0">
                <a:sym typeface="Symbol"/>
              </a:rPr>
              <a:t>β</a:t>
            </a:r>
            <a:r>
              <a:rPr lang="zh-CN" altLang="en-US" dirty="0"/>
              <a:t>表明在语法分析过程的某点上，我们认为接下来可能会在输入中看到一个能够从</a:t>
            </a:r>
            <a:r>
              <a:rPr lang="en-US" altLang="zh-CN" i="1" dirty="0">
                <a:sym typeface="Symbol"/>
              </a:rPr>
              <a:t>B</a:t>
            </a:r>
            <a:r>
              <a:rPr lang="el-GR" altLang="zh-CN" i="1" dirty="0">
                <a:sym typeface="Symbol"/>
              </a:rPr>
              <a:t>β</a:t>
            </a:r>
            <a:r>
              <a:rPr lang="zh-CN" altLang="en-US" dirty="0"/>
              <a:t>推导得到的子串；这个子串的某个前缀可以从</a:t>
            </a:r>
            <a:r>
              <a:rPr lang="en-US" altLang="zh-CN" i="1" dirty="0"/>
              <a:t>B</a:t>
            </a:r>
            <a:r>
              <a:rPr lang="zh-CN" altLang="en-US" dirty="0"/>
              <a:t>推导得到，而推导时必然要应用到某个</a:t>
            </a:r>
            <a:r>
              <a:rPr lang="en-US" altLang="zh-CN" dirty="0"/>
              <a:t>B</a:t>
            </a:r>
            <a:r>
              <a:rPr lang="zh-CN" altLang="en-US" dirty="0"/>
              <a:t>产生式，因此我们加入了各个</a:t>
            </a:r>
            <a:r>
              <a:rPr lang="en-US" altLang="zh-CN" dirty="0"/>
              <a:t>B</a:t>
            </a:r>
            <a:r>
              <a:rPr lang="zh-CN" altLang="en-US" dirty="0"/>
              <a:t>产生式对应的项</a:t>
            </a:r>
            <a:r>
              <a:rPr lang="en-US" altLang="zh-CN" i="1" dirty="0"/>
              <a:t>B</a:t>
            </a:r>
            <a:r>
              <a:rPr lang="en-US" altLang="zh-CN" dirty="0"/>
              <a:t>→</a:t>
            </a:r>
            <a:r>
              <a:rPr lang="el-GR" altLang="zh-CN" dirty="0">
                <a:sym typeface="Symbol"/>
              </a:rPr>
              <a:t>  </a:t>
            </a:r>
            <a:r>
              <a:rPr lang="en-US" altLang="zh-CN" i="1" dirty="0">
                <a:sym typeface="Symbol"/>
              </a:rPr>
              <a:t></a:t>
            </a:r>
            <a:endParaRPr lang="zh-CN" altLang="en-US" dirty="0"/>
          </a:p>
        </p:txBody>
      </p:sp>
      <p:sp>
        <p:nvSpPr>
          <p:cNvPr id="4" name="灯片编号占位符 3"/>
          <p:cNvSpPr>
            <a:spLocks noGrp="1"/>
          </p:cNvSpPr>
          <p:nvPr>
            <p:ph type="sldNum" sz="quarter" idx="10"/>
          </p:nvPr>
        </p:nvSpPr>
        <p:spPr/>
        <p:txBody>
          <a:bodyPr/>
          <a:lstStyle/>
          <a:p>
            <a:pPr>
              <a:defRPr/>
            </a:pPr>
            <a:fld id="{14F05801-E7BB-4A63-AFB7-488076058DF9}" type="slidenum">
              <a:rPr lang="zh-CN" altLang="en-US" smtClean="0"/>
              <a:pPr>
                <a:defRPr/>
              </a:pPr>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a:t>CLOSURE</a:t>
            </a:r>
            <a:r>
              <a:rPr lang="zh-CN" altLang="en-US"/>
              <a:t>函数</a:t>
            </a:r>
          </a:p>
        </p:txBody>
      </p:sp>
      <p:sp>
        <p:nvSpPr>
          <p:cNvPr id="6" name="内容占位符 5"/>
          <p:cNvSpPr>
            <a:spLocks noGrp="1"/>
          </p:cNvSpPr>
          <p:nvPr>
            <p:ph idx="1"/>
          </p:nvPr>
        </p:nvSpPr>
        <p:spPr>
          <a:xfrm>
            <a:off x="457200" y="1371600"/>
            <a:ext cx="3886200" cy="5181600"/>
          </a:xfrm>
        </p:spPr>
        <p:txBody>
          <a:bodyPr/>
          <a:lstStyle/>
          <a:p>
            <a:pPr>
              <a:defRPr/>
            </a:pPr>
            <a:r>
              <a:rPr lang="zh-CN" altLang="en-US"/>
              <a:t>例：</a:t>
            </a:r>
            <a:endParaRPr lang="en-US" altLang="zh-CN"/>
          </a:p>
          <a:p>
            <a:pPr lvl="1">
              <a:spcBef>
                <a:spcPct val="0"/>
              </a:spcBef>
              <a:buFont typeface="Wingdings" pitchFamily="2" charset="2"/>
              <a:buNone/>
              <a:defRPr/>
            </a:pPr>
            <a:r>
              <a:rPr lang="zh-CN" altLang="en-US"/>
              <a:t>如果</a:t>
            </a:r>
            <a:r>
              <a:rPr lang="en-US" altLang="zh-CN" i="1"/>
              <a:t>I </a:t>
            </a:r>
            <a:r>
              <a:rPr lang="en-US" altLang="zh-CN"/>
              <a:t>= { [</a:t>
            </a:r>
            <a:r>
              <a:rPr lang="en-US" altLang="zh-CN" i="1"/>
              <a:t>E'→</a:t>
            </a:r>
            <a:r>
              <a:rPr lang="en-US" altLang="zh-CN" i="1">
                <a:sym typeface="Symbol" pitchFamily="18" charset="2"/>
              </a:rPr>
              <a:t> E</a:t>
            </a:r>
            <a:r>
              <a:rPr lang="en-US" altLang="zh-CN"/>
              <a:t>] }</a:t>
            </a:r>
          </a:p>
          <a:p>
            <a:pPr lvl="1">
              <a:buFont typeface="Wingdings" pitchFamily="2" charset="2"/>
              <a:buNone/>
              <a:defRPr/>
            </a:pPr>
            <a:r>
              <a:rPr lang="en-US" altLang="zh-CN" i="1"/>
              <a:t>CLOSURE(I)=</a:t>
            </a:r>
            <a:r>
              <a:rPr lang="en-US" altLang="zh-CN"/>
              <a:t>{</a:t>
            </a:r>
          </a:p>
          <a:p>
            <a:pPr lvl="1">
              <a:buFont typeface="Wingdings" pitchFamily="2" charset="2"/>
              <a:buNone/>
              <a:defRPr/>
            </a:pPr>
            <a:r>
              <a:rPr lang="en-US" altLang="zh-CN"/>
              <a:t> </a:t>
            </a:r>
            <a:r>
              <a:rPr lang="en-US" altLang="zh-CN" i="1"/>
              <a:t>E'→</a:t>
            </a:r>
            <a:r>
              <a:rPr lang="en-US" altLang="zh-CN" i="1">
                <a:sym typeface="Symbol" pitchFamily="18" charset="2"/>
              </a:rPr>
              <a:t> E</a:t>
            </a:r>
            <a:endParaRPr lang="en-US" altLang="zh-CN"/>
          </a:p>
          <a:p>
            <a:pPr lvl="1">
              <a:buFont typeface="Wingdings" pitchFamily="2" charset="2"/>
              <a:buNone/>
              <a:defRPr/>
            </a:pPr>
            <a:r>
              <a:rPr lang="en-US" altLang="zh-CN"/>
              <a:t> </a:t>
            </a:r>
            <a:r>
              <a:rPr lang="en-US" altLang="zh-CN" i="1"/>
              <a:t>E→</a:t>
            </a:r>
            <a:r>
              <a:rPr lang="en-US" altLang="zh-CN" i="1">
                <a:sym typeface="Symbol" pitchFamily="18" charset="2"/>
              </a:rPr>
              <a:t> E+T</a:t>
            </a:r>
            <a:endParaRPr lang="en-US" altLang="zh-CN"/>
          </a:p>
          <a:p>
            <a:pPr lvl="1">
              <a:buFont typeface="Wingdings" pitchFamily="2" charset="2"/>
              <a:buNone/>
              <a:defRPr/>
            </a:pPr>
            <a:r>
              <a:rPr lang="en-US" altLang="zh-CN"/>
              <a:t> </a:t>
            </a:r>
            <a:r>
              <a:rPr lang="en-US" altLang="zh-CN" i="1"/>
              <a:t>E→</a:t>
            </a:r>
            <a:r>
              <a:rPr lang="en-US" altLang="zh-CN" i="1">
                <a:sym typeface="Symbol" pitchFamily="18" charset="2"/>
              </a:rPr>
              <a:t> T</a:t>
            </a:r>
            <a:endParaRPr lang="en-US" altLang="zh-CN"/>
          </a:p>
          <a:p>
            <a:pPr lvl="1">
              <a:buFont typeface="Wingdings" pitchFamily="2" charset="2"/>
              <a:buNone/>
              <a:defRPr/>
            </a:pPr>
            <a:r>
              <a:rPr lang="en-US" altLang="zh-CN"/>
              <a:t> </a:t>
            </a:r>
            <a:r>
              <a:rPr lang="en-US" altLang="zh-CN" i="1"/>
              <a:t>T→</a:t>
            </a:r>
            <a:r>
              <a:rPr lang="en-US" altLang="zh-CN" i="1">
                <a:sym typeface="Symbol" pitchFamily="18" charset="2"/>
              </a:rPr>
              <a:t> T*F</a:t>
            </a:r>
            <a:endParaRPr lang="en-US" altLang="zh-CN"/>
          </a:p>
          <a:p>
            <a:pPr lvl="1">
              <a:buFont typeface="Wingdings" pitchFamily="2" charset="2"/>
              <a:buNone/>
              <a:defRPr/>
            </a:pPr>
            <a:r>
              <a:rPr lang="en-US" altLang="zh-CN"/>
              <a:t> </a:t>
            </a:r>
            <a:r>
              <a:rPr lang="en-US" altLang="zh-CN" i="1"/>
              <a:t>T→</a:t>
            </a:r>
            <a:r>
              <a:rPr lang="en-US" altLang="zh-CN" i="1">
                <a:sym typeface="Symbol" pitchFamily="18" charset="2"/>
              </a:rPr>
              <a:t> F</a:t>
            </a:r>
            <a:endParaRPr lang="en-US" altLang="zh-CN"/>
          </a:p>
          <a:p>
            <a:pPr lvl="1">
              <a:buFont typeface="Wingdings" pitchFamily="2" charset="2"/>
              <a:buNone/>
              <a:defRPr/>
            </a:pPr>
            <a:r>
              <a:rPr lang="en-US" altLang="zh-CN"/>
              <a:t> </a:t>
            </a:r>
            <a:r>
              <a:rPr lang="en-US" altLang="zh-CN" i="1"/>
              <a:t>F→</a:t>
            </a:r>
            <a:r>
              <a:rPr lang="en-US" altLang="zh-CN" i="1">
                <a:sym typeface="Symbol" pitchFamily="18" charset="2"/>
              </a:rPr>
              <a:t> (E)</a:t>
            </a:r>
            <a:endParaRPr lang="en-US" altLang="zh-CN"/>
          </a:p>
          <a:p>
            <a:pPr lvl="1">
              <a:buFont typeface="Wingdings" pitchFamily="2" charset="2"/>
              <a:buNone/>
              <a:defRPr/>
            </a:pPr>
            <a:r>
              <a:rPr lang="en-US" altLang="zh-CN"/>
              <a:t> </a:t>
            </a:r>
            <a:r>
              <a:rPr lang="en-US" altLang="zh-CN" i="1"/>
              <a:t>F→</a:t>
            </a:r>
            <a:r>
              <a:rPr lang="en-US" altLang="zh-CN" i="1">
                <a:sym typeface="Symbol" pitchFamily="18" charset="2"/>
              </a:rPr>
              <a:t> id</a:t>
            </a:r>
            <a:endParaRPr lang="en-US" altLang="zh-CN"/>
          </a:p>
          <a:p>
            <a:pPr lvl="1">
              <a:buFont typeface="Wingdings" pitchFamily="2" charset="2"/>
              <a:buNone/>
              <a:defRPr/>
            </a:pPr>
            <a:r>
              <a:rPr lang="en-US" altLang="zh-CN"/>
              <a:t>}</a:t>
            </a:r>
            <a:endParaRPr lang="zh-CN" altLang="en-US"/>
          </a:p>
        </p:txBody>
      </p:sp>
      <p:pic>
        <p:nvPicPr>
          <p:cNvPr id="137219" name="Picture 3"/>
          <p:cNvPicPr>
            <a:picLocks noChangeAspect="1" noChangeArrowheads="1"/>
          </p:cNvPicPr>
          <p:nvPr/>
        </p:nvPicPr>
        <p:blipFill>
          <a:blip r:embed="rId2"/>
          <a:srcRect/>
          <a:stretch>
            <a:fillRect/>
          </a:stretch>
        </p:blipFill>
        <p:spPr bwMode="auto">
          <a:xfrm>
            <a:off x="3124200" y="3581400"/>
            <a:ext cx="5656263" cy="2743200"/>
          </a:xfrm>
          <a:prstGeom prst="rect">
            <a:avLst/>
          </a:prstGeom>
          <a:noFill/>
          <a:ln w="9525">
            <a:solidFill>
              <a:schemeClr val="accent5">
                <a:lumMod val="40000"/>
                <a:lumOff val="60000"/>
              </a:schemeClr>
            </a:solidFill>
            <a:miter lim="800000"/>
            <a:headEnd/>
            <a:tailEnd/>
          </a:ln>
          <a:effectLst/>
        </p:spPr>
      </p:pic>
      <p:pic>
        <p:nvPicPr>
          <p:cNvPr id="137220" name="Picture 4"/>
          <p:cNvPicPr>
            <a:picLocks noChangeAspect="1" noChangeArrowheads="1"/>
          </p:cNvPicPr>
          <p:nvPr/>
        </p:nvPicPr>
        <p:blipFill>
          <a:blip r:embed="rId3"/>
          <a:srcRect/>
          <a:stretch>
            <a:fillRect/>
          </a:stretch>
        </p:blipFill>
        <p:spPr bwMode="auto">
          <a:xfrm>
            <a:off x="5867400" y="1524000"/>
            <a:ext cx="1828800" cy="18288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left)">
                                      <p:cBhvr>
                                        <p:cTn id="7" dur="500"/>
                                        <p:tgtEl>
                                          <p:spTgt spid="6">
                                            <p:txEl>
                                              <p:pRg st="2" end="2"/>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wipe(left)">
                                      <p:cBhvr>
                                        <p:cTn id="11" dur="500"/>
                                        <p:tgtEl>
                                          <p:spTgt spid="6">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wipe(left)">
                                      <p:cBhvr>
                                        <p:cTn id="16" dur="500"/>
                                        <p:tgtEl>
                                          <p:spTgt spid="6">
                                            <p:txEl>
                                              <p:pRg st="4" end="4"/>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left)">
                                      <p:cBhvr>
                                        <p:cTn id="20" dur="500"/>
                                        <p:tgtEl>
                                          <p:spTgt spid="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wipe(left)">
                                      <p:cBhvr>
                                        <p:cTn id="25" dur="500"/>
                                        <p:tgtEl>
                                          <p:spTgt spid="6">
                                            <p:txEl>
                                              <p:pRg st="6" end="6"/>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wipe(left)">
                                      <p:cBhvr>
                                        <p:cTn id="29" dur="500"/>
                                        <p:tgtEl>
                                          <p:spTgt spid="6">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wipe(left)">
                                      <p:cBhvr>
                                        <p:cTn id="34" dur="500"/>
                                        <p:tgtEl>
                                          <p:spTgt spid="6">
                                            <p:txEl>
                                              <p:pRg st="8" end="8"/>
                                            </p:txEl>
                                          </p:spTgt>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wipe(left)">
                                      <p:cBhvr>
                                        <p:cTn id="38" dur="500"/>
                                        <p:tgtEl>
                                          <p:spTgt spid="6">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wipe(up)">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a:t>GOTO</a:t>
            </a:r>
            <a:r>
              <a:rPr lang="zh-CN" altLang="en-US"/>
              <a:t>函数</a:t>
            </a:r>
          </a:p>
        </p:txBody>
      </p:sp>
      <p:sp>
        <p:nvSpPr>
          <p:cNvPr id="37891" name="内容占位符 2"/>
          <p:cNvSpPr>
            <a:spLocks noGrp="1"/>
          </p:cNvSpPr>
          <p:nvPr>
            <p:ph idx="1"/>
          </p:nvPr>
        </p:nvSpPr>
        <p:spPr>
          <a:xfrm>
            <a:off x="457200" y="1371600"/>
            <a:ext cx="8229600" cy="3886200"/>
          </a:xfrm>
        </p:spPr>
        <p:txBody>
          <a:bodyPr/>
          <a:lstStyle/>
          <a:p>
            <a:pPr>
              <a:defRPr/>
            </a:pPr>
            <a:r>
              <a:rPr lang="en-US" altLang="zh-CN" i="1"/>
              <a:t>GOTO(I , X)</a:t>
            </a:r>
          </a:p>
          <a:p>
            <a:pPr lvl="1">
              <a:defRPr/>
            </a:pPr>
            <a:r>
              <a:rPr lang="en-US" altLang="zh-CN" i="1"/>
              <a:t>I</a:t>
            </a:r>
            <a:r>
              <a:rPr lang="zh-CN" altLang="en-US"/>
              <a:t>是一个项集，</a:t>
            </a:r>
            <a:r>
              <a:rPr lang="en-US" altLang="zh-CN" i="1"/>
              <a:t>X</a:t>
            </a:r>
            <a:r>
              <a:rPr lang="zh-CN" altLang="en-US"/>
              <a:t>是一个文法符号</a:t>
            </a:r>
            <a:endParaRPr lang="en-US" altLang="zh-CN"/>
          </a:p>
          <a:p>
            <a:pPr lvl="1">
              <a:spcBef>
                <a:spcPct val="0"/>
              </a:spcBef>
              <a:defRPr/>
            </a:pPr>
            <a:r>
              <a:rPr lang="en-US" altLang="zh-CN" i="1"/>
              <a:t>GOTO(I , X)</a:t>
            </a:r>
            <a:r>
              <a:rPr lang="zh-CN" altLang="en-US"/>
              <a:t>被定义为</a:t>
            </a:r>
            <a:r>
              <a:rPr lang="en-US" altLang="zh-CN"/>
              <a:t>I</a:t>
            </a:r>
            <a:r>
              <a:rPr lang="zh-CN" altLang="en-US"/>
              <a:t>中所有形如</a:t>
            </a:r>
            <a:r>
              <a:rPr lang="en-US" altLang="zh-CN"/>
              <a:t>[ </a:t>
            </a:r>
            <a:r>
              <a:rPr lang="en-US" altLang="zh-CN" i="1"/>
              <a:t>A→</a:t>
            </a:r>
            <a:r>
              <a:rPr lang="el-GR" altLang="zh-CN" i="1"/>
              <a:t>α</a:t>
            </a:r>
            <a:r>
              <a:rPr lang="en-US" altLang="zh-CN" i="1"/>
              <a:t> </a:t>
            </a:r>
            <a:r>
              <a:rPr lang="el-GR" altLang="zh-CN">
                <a:sym typeface="Symbol" pitchFamily="18" charset="2"/>
              </a:rPr>
              <a:t></a:t>
            </a:r>
            <a:r>
              <a:rPr lang="en-US" altLang="zh-CN">
                <a:sym typeface="Symbol" pitchFamily="18" charset="2"/>
              </a:rPr>
              <a:t> </a:t>
            </a:r>
            <a:r>
              <a:rPr lang="en-US" altLang="zh-CN" i="1">
                <a:sym typeface="Symbol" pitchFamily="18" charset="2"/>
              </a:rPr>
              <a:t>X</a:t>
            </a:r>
            <a:r>
              <a:rPr lang="el-GR" altLang="zh-CN" i="1">
                <a:sym typeface="Symbol" pitchFamily="18" charset="2"/>
              </a:rPr>
              <a:t>β</a:t>
            </a:r>
            <a:r>
              <a:rPr lang="en-US" altLang="zh-CN" i="1">
                <a:sym typeface="Symbol" pitchFamily="18" charset="2"/>
              </a:rPr>
              <a:t> </a:t>
            </a:r>
            <a:r>
              <a:rPr lang="en-US" altLang="zh-CN"/>
              <a:t>]</a:t>
            </a:r>
            <a:r>
              <a:rPr lang="zh-CN" altLang="en-US"/>
              <a:t>的项所对应的项</a:t>
            </a:r>
            <a:r>
              <a:rPr lang="en-US" altLang="zh-CN"/>
              <a:t>[ </a:t>
            </a:r>
            <a:r>
              <a:rPr lang="en-US" altLang="zh-CN" i="1"/>
              <a:t>A→</a:t>
            </a:r>
            <a:r>
              <a:rPr lang="el-GR" altLang="zh-CN" i="1"/>
              <a:t>α</a:t>
            </a:r>
            <a:r>
              <a:rPr lang="en-US" altLang="zh-CN" i="1">
                <a:sym typeface="Symbol" pitchFamily="18" charset="2"/>
              </a:rPr>
              <a:t>X</a:t>
            </a:r>
            <a:r>
              <a:rPr lang="en-US" altLang="zh-CN" i="1"/>
              <a:t> </a:t>
            </a:r>
            <a:r>
              <a:rPr lang="el-GR" altLang="zh-CN">
                <a:sym typeface="Symbol" pitchFamily="18" charset="2"/>
              </a:rPr>
              <a:t></a:t>
            </a:r>
            <a:r>
              <a:rPr lang="en-US" altLang="zh-CN">
                <a:sym typeface="Symbol" pitchFamily="18" charset="2"/>
              </a:rPr>
              <a:t> </a:t>
            </a:r>
            <a:r>
              <a:rPr lang="el-GR" altLang="zh-CN" i="1">
                <a:sym typeface="Symbol" pitchFamily="18" charset="2"/>
              </a:rPr>
              <a:t>β</a:t>
            </a:r>
            <a:r>
              <a:rPr lang="en-US" altLang="zh-CN" i="1">
                <a:sym typeface="Symbol" pitchFamily="18" charset="2"/>
              </a:rPr>
              <a:t> </a:t>
            </a:r>
            <a:r>
              <a:rPr lang="en-US" altLang="zh-CN"/>
              <a:t>]</a:t>
            </a:r>
            <a:r>
              <a:rPr lang="zh-CN" altLang="en-US"/>
              <a:t>的集合的闭包</a:t>
            </a:r>
            <a:endParaRPr lang="en-US" altLang="zh-CN"/>
          </a:p>
          <a:p>
            <a:pPr lvl="1">
              <a:defRPr/>
            </a:pPr>
            <a:r>
              <a:rPr lang="zh-CN" altLang="en-US"/>
              <a:t>直观地讲，</a:t>
            </a:r>
            <a:r>
              <a:rPr lang="en-US" altLang="zh-CN" i="1"/>
              <a:t>GOTO</a:t>
            </a:r>
            <a:r>
              <a:rPr lang="zh-CN" altLang="en-US"/>
              <a:t>函数用于定义一个文法的</a:t>
            </a:r>
            <a:r>
              <a:rPr lang="en-US" altLang="zh-CN"/>
              <a:t>LR(0)</a:t>
            </a:r>
            <a:r>
              <a:rPr lang="zh-CN" altLang="en-US"/>
              <a:t>自动机中的转换；这个自动机的状态对应于项集，而</a:t>
            </a:r>
            <a:r>
              <a:rPr lang="en-US" altLang="zh-CN" i="1"/>
              <a:t>GOTO(I , X)</a:t>
            </a:r>
            <a:r>
              <a:rPr lang="zh-CN" altLang="en-US"/>
              <a:t>描述了当输入为</a:t>
            </a:r>
            <a:r>
              <a:rPr lang="en-US" altLang="zh-CN" i="1"/>
              <a:t>X</a:t>
            </a:r>
            <a:r>
              <a:rPr lang="zh-CN" altLang="en-US"/>
              <a:t>时离开状态</a:t>
            </a:r>
            <a:r>
              <a:rPr lang="en-US" altLang="zh-CN" i="1"/>
              <a:t>I</a:t>
            </a:r>
            <a:r>
              <a:rPr lang="zh-CN" altLang="en-US"/>
              <a:t>的转换</a:t>
            </a:r>
            <a:endParaRPr lang="en-US" altLang="zh-CN"/>
          </a:p>
          <a:p>
            <a:pPr lvl="1">
              <a:defRPr/>
            </a:pPr>
            <a:r>
              <a:rPr lang="zh-CN" altLang="en-US"/>
              <a:t>例：如果</a:t>
            </a:r>
            <a:r>
              <a:rPr lang="en-US" altLang="zh-CN" i="1"/>
              <a:t>I </a:t>
            </a:r>
            <a:r>
              <a:rPr lang="en-US" altLang="zh-CN"/>
              <a:t>= { [</a:t>
            </a:r>
            <a:r>
              <a:rPr lang="en-US" altLang="zh-CN" i="1"/>
              <a:t>E'→</a:t>
            </a:r>
            <a:r>
              <a:rPr lang="en-US" altLang="zh-CN" i="1">
                <a:sym typeface="Symbol" pitchFamily="18" charset="2"/>
              </a:rPr>
              <a:t>E </a:t>
            </a:r>
            <a:r>
              <a:rPr lang="en-US" altLang="zh-CN"/>
              <a:t>] , [</a:t>
            </a:r>
            <a:r>
              <a:rPr lang="en-US" altLang="zh-CN" i="1"/>
              <a:t>E→</a:t>
            </a:r>
            <a:r>
              <a:rPr lang="en-US" altLang="zh-CN" i="1">
                <a:sym typeface="Symbol" pitchFamily="18" charset="2"/>
              </a:rPr>
              <a:t>E +T </a:t>
            </a:r>
            <a:r>
              <a:rPr lang="en-US" altLang="zh-CN"/>
              <a:t>]},  </a:t>
            </a:r>
            <a:r>
              <a:rPr lang="zh-CN" altLang="en-US"/>
              <a:t>那么</a:t>
            </a:r>
            <a:r>
              <a:rPr lang="en-US" altLang="zh-CN" i="1"/>
              <a:t>GOTO(I , +) </a:t>
            </a:r>
            <a:r>
              <a:rPr lang="zh-CN" altLang="en-US"/>
              <a:t>包含</a:t>
            </a:r>
            <a:endParaRPr lang="en-US" altLang="zh-CN"/>
          </a:p>
        </p:txBody>
      </p:sp>
      <p:sp>
        <p:nvSpPr>
          <p:cNvPr id="4" name="灯片编号占位符 3"/>
          <p:cNvSpPr>
            <a:spLocks noGrp="1"/>
          </p:cNvSpPr>
          <p:nvPr>
            <p:ph type="sldNum" sz="quarter" idx="10"/>
          </p:nvPr>
        </p:nvSpPr>
        <p:spPr/>
        <p:txBody>
          <a:bodyPr/>
          <a:lstStyle/>
          <a:p>
            <a:pPr>
              <a:defRPr/>
            </a:pPr>
            <a:fld id="{CCB1890E-AFB8-4D3F-ADB2-47D439177F6B}" type="slidenum">
              <a:rPr lang="zh-CN" altLang="en-US" smtClean="0"/>
              <a:pPr>
                <a:defRPr/>
              </a:pPr>
              <a:t>38</a:t>
            </a:fld>
            <a:endParaRPr lang="en-US" altLang="zh-CN"/>
          </a:p>
        </p:txBody>
      </p:sp>
      <p:pic>
        <p:nvPicPr>
          <p:cNvPr id="358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029200"/>
            <a:ext cx="14478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a:t>构造规范</a:t>
            </a:r>
            <a:r>
              <a:rPr lang="en-US" altLang="zh-CN"/>
              <a:t>LR(0)</a:t>
            </a:r>
            <a:r>
              <a:rPr lang="zh-CN" altLang="en-US"/>
              <a:t>项集族的算法</a:t>
            </a:r>
          </a:p>
        </p:txBody>
      </p:sp>
      <p:sp>
        <p:nvSpPr>
          <p:cNvPr id="38915" name="内容占位符 2"/>
          <p:cNvSpPr>
            <a:spLocks noGrp="1"/>
          </p:cNvSpPr>
          <p:nvPr>
            <p:ph idx="1"/>
          </p:nvPr>
        </p:nvSpPr>
        <p:spPr>
          <a:xfrm>
            <a:off x="457200" y="1371600"/>
            <a:ext cx="8229600" cy="762000"/>
          </a:xfrm>
        </p:spPr>
        <p:txBody>
          <a:bodyPr/>
          <a:lstStyle/>
          <a:p>
            <a:pPr>
              <a:defRPr/>
            </a:pPr>
            <a:r>
              <a:rPr lang="zh-CN" altLang="en-US"/>
              <a:t>构造一个增广文法</a:t>
            </a:r>
            <a:r>
              <a:rPr lang="en-US" altLang="zh-CN" i="1"/>
              <a:t>G'</a:t>
            </a:r>
            <a:r>
              <a:rPr lang="zh-CN" altLang="en-US"/>
              <a:t>的规范</a:t>
            </a:r>
            <a:r>
              <a:rPr lang="en-US" altLang="zh-CN" i="1"/>
              <a:t>LR(0)</a:t>
            </a:r>
            <a:r>
              <a:rPr lang="zh-CN" altLang="en-US"/>
              <a:t>项集族</a:t>
            </a:r>
            <a:r>
              <a:rPr lang="en-US" altLang="zh-CN" i="1"/>
              <a:t>C</a:t>
            </a:r>
            <a:r>
              <a:rPr lang="zh-CN" altLang="en-US"/>
              <a:t>的算法</a:t>
            </a:r>
          </a:p>
        </p:txBody>
      </p:sp>
      <p:sp>
        <p:nvSpPr>
          <p:cNvPr id="4" name="灯片编号占位符 3"/>
          <p:cNvSpPr>
            <a:spLocks noGrp="1"/>
          </p:cNvSpPr>
          <p:nvPr>
            <p:ph type="sldNum" sz="quarter" idx="10"/>
          </p:nvPr>
        </p:nvSpPr>
        <p:spPr/>
        <p:txBody>
          <a:bodyPr/>
          <a:lstStyle/>
          <a:p>
            <a:pPr>
              <a:defRPr/>
            </a:pPr>
            <a:fld id="{3F4C49E1-32D7-4F9E-BE18-9203E15C3A33}" type="slidenum">
              <a:rPr lang="zh-CN" altLang="en-US" smtClean="0"/>
              <a:pPr>
                <a:defRPr/>
              </a:pPr>
              <a:t>39</a:t>
            </a:fld>
            <a:endParaRPr lang="en-US" altLang="zh-CN"/>
          </a:p>
        </p:txBody>
      </p:sp>
      <p:pic>
        <p:nvPicPr>
          <p:cNvPr id="368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445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a:t>归约</a:t>
            </a:r>
          </a:p>
        </p:txBody>
      </p:sp>
      <p:sp>
        <p:nvSpPr>
          <p:cNvPr id="11267" name="内容占位符 2"/>
          <p:cNvSpPr>
            <a:spLocks noGrp="1"/>
          </p:cNvSpPr>
          <p:nvPr>
            <p:ph idx="1"/>
          </p:nvPr>
        </p:nvSpPr>
        <p:spPr/>
        <p:txBody>
          <a:bodyPr/>
          <a:lstStyle/>
          <a:p>
            <a:pPr>
              <a:defRPr/>
            </a:pPr>
            <a:r>
              <a:rPr lang="zh-CN" altLang="en-US" dirty="0"/>
              <a:t>归约（</a:t>
            </a:r>
            <a:r>
              <a:rPr lang="en-US" altLang="zh-CN" i="1" dirty="0"/>
              <a:t>reduction</a:t>
            </a:r>
            <a:r>
              <a:rPr lang="zh-CN" altLang="en-US" dirty="0"/>
              <a:t>）</a:t>
            </a:r>
            <a:endParaRPr lang="en-US" altLang="zh-CN" dirty="0"/>
          </a:p>
          <a:p>
            <a:pPr lvl="1">
              <a:defRPr/>
            </a:pPr>
            <a:r>
              <a:rPr lang="zh-CN" altLang="en-US" dirty="0"/>
              <a:t>自底向上语法分析过程可以看作是将一个串</a:t>
            </a:r>
            <a:r>
              <a:rPr lang="en-US" altLang="zh-CN" i="1" dirty="0"/>
              <a:t>w</a:t>
            </a:r>
            <a:r>
              <a:rPr lang="zh-CN" altLang="en-US" dirty="0">
                <a:solidFill>
                  <a:srgbClr val="FF0000"/>
                </a:solidFill>
              </a:rPr>
              <a:t>归约</a:t>
            </a:r>
            <a:r>
              <a:rPr lang="zh-CN" altLang="en-US" dirty="0"/>
              <a:t>为文法符号的过程</a:t>
            </a:r>
            <a:endParaRPr lang="en-US" altLang="zh-CN" dirty="0"/>
          </a:p>
          <a:p>
            <a:pPr lvl="1">
              <a:defRPr/>
            </a:pPr>
            <a:r>
              <a:rPr lang="zh-CN" altLang="en-US" dirty="0"/>
              <a:t>在每个归约步骤中，一个与某产生式右部匹配的特定子串被</a:t>
            </a:r>
            <a:r>
              <a:rPr lang="zh-CN" altLang="en-US" dirty="0">
                <a:solidFill>
                  <a:srgbClr val="FF0000"/>
                </a:solidFill>
              </a:rPr>
              <a:t>替换</a:t>
            </a:r>
            <a:r>
              <a:rPr lang="zh-CN" altLang="en-US" dirty="0"/>
              <a:t>为该产生式左部的非终结符号</a:t>
            </a:r>
            <a:endParaRPr lang="en-US" altLang="zh-CN" dirty="0"/>
          </a:p>
          <a:p>
            <a:pPr lvl="1">
              <a:defRPr/>
            </a:pPr>
            <a:r>
              <a:rPr lang="zh-CN" altLang="en-US" dirty="0"/>
              <a:t>一次归约是一个推导步骤的逆操作，自底向上语法分析的目标是反向构造一个推导过程</a:t>
            </a:r>
            <a:endParaRPr lang="en-US" altLang="zh-CN" dirty="0"/>
          </a:p>
          <a:p>
            <a:pPr>
              <a:defRPr/>
            </a:pPr>
            <a:r>
              <a:rPr lang="zh-CN" altLang="en-US" dirty="0"/>
              <a:t>自底向上语法分析的关键问题</a:t>
            </a:r>
            <a:endParaRPr lang="en-US" altLang="zh-CN" dirty="0"/>
          </a:p>
          <a:p>
            <a:pPr lvl="1">
              <a:defRPr/>
            </a:pPr>
            <a:r>
              <a:rPr lang="zh-CN" altLang="en-US" dirty="0"/>
              <a:t>何时进行归约</a:t>
            </a:r>
            <a:endParaRPr lang="en-US" altLang="zh-CN" dirty="0"/>
          </a:p>
          <a:p>
            <a:pPr lvl="1">
              <a:defRPr/>
            </a:pPr>
            <a:r>
              <a:rPr lang="zh-CN" altLang="en-US" dirty="0"/>
              <a:t>应用哪个产生式进行归约</a:t>
            </a:r>
          </a:p>
        </p:txBody>
      </p:sp>
      <p:sp>
        <p:nvSpPr>
          <p:cNvPr id="4" name="灯片编号占位符 3"/>
          <p:cNvSpPr>
            <a:spLocks noGrp="1"/>
          </p:cNvSpPr>
          <p:nvPr>
            <p:ph type="sldNum" sz="quarter" idx="10"/>
          </p:nvPr>
        </p:nvSpPr>
        <p:spPr/>
        <p:txBody>
          <a:bodyPr/>
          <a:lstStyle/>
          <a:p>
            <a:pPr>
              <a:defRPr/>
            </a:pPr>
            <a:fld id="{1FFA928F-3044-4538-8BAE-130CCAD9F52A}" type="slidenum">
              <a:rPr lang="zh-CN" altLang="en-US" smtClean="0"/>
              <a:pPr>
                <a:defRPr/>
              </a:pPr>
              <a:t>4</a:t>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例</a:t>
            </a:r>
            <a:r>
              <a:rPr lang="en-US" altLang="zh-CN"/>
              <a:t>……</a:t>
            </a:r>
            <a:r>
              <a:rPr lang="zh-CN" altLang="en-US"/>
              <a:t>构造规范</a:t>
            </a:r>
            <a:r>
              <a:rPr lang="en-US" altLang="zh-CN"/>
              <a:t>LR(0)</a:t>
            </a:r>
            <a:r>
              <a:rPr lang="zh-CN" altLang="en-US"/>
              <a:t>项集族</a:t>
            </a:r>
          </a:p>
        </p:txBody>
      </p:sp>
      <p:pic>
        <p:nvPicPr>
          <p:cNvPr id="7" name="Picture 4"/>
          <p:cNvPicPr>
            <a:picLocks noChangeAspect="1" noChangeArrowheads="1"/>
          </p:cNvPicPr>
          <p:nvPr/>
        </p:nvPicPr>
        <p:blipFill>
          <a:blip r:embed="rId2"/>
          <a:srcRect/>
          <a:stretch>
            <a:fillRect/>
          </a:stretch>
        </p:blipFill>
        <p:spPr bwMode="auto">
          <a:xfrm>
            <a:off x="228600" y="1447800"/>
            <a:ext cx="1600200" cy="1600200"/>
          </a:xfrm>
          <a:prstGeom prst="rect">
            <a:avLst/>
          </a:prstGeom>
          <a:noFill/>
          <a:ln w="9525">
            <a:solidFill>
              <a:schemeClr val="accent5">
                <a:lumMod val="40000"/>
                <a:lumOff val="60000"/>
              </a:schemeClr>
            </a:solidFill>
            <a:miter lim="800000"/>
            <a:headEnd/>
            <a:tailEnd/>
          </a:ln>
          <a:effectLst/>
        </p:spPr>
      </p:pic>
      <p:pic>
        <p:nvPicPr>
          <p:cNvPr id="3789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58963" y="944563"/>
            <a:ext cx="7075487" cy="5684837"/>
          </a:xfr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6"/>
          <p:cNvSpPr>
            <a:spLocks noGrp="1"/>
          </p:cNvSpPr>
          <p:nvPr>
            <p:ph type="title"/>
          </p:nvPr>
        </p:nvSpPr>
        <p:spPr/>
        <p:txBody>
          <a:bodyPr/>
          <a:lstStyle/>
          <a:p>
            <a:pPr eaLnBrk="1" hangingPunct="1"/>
            <a:r>
              <a:rPr lang="zh-CN" altLang="en-US"/>
              <a:t>例</a:t>
            </a:r>
            <a:r>
              <a:rPr lang="en-US" altLang="zh-CN"/>
              <a:t>……</a:t>
            </a:r>
            <a:r>
              <a:rPr lang="zh-CN" altLang="en-US"/>
              <a:t>构造规范</a:t>
            </a:r>
            <a:r>
              <a:rPr lang="en-US" altLang="zh-CN"/>
              <a:t>LR(0)</a:t>
            </a:r>
            <a:r>
              <a:rPr lang="zh-CN" altLang="en-US"/>
              <a:t>项集族</a:t>
            </a:r>
          </a:p>
        </p:txBody>
      </p:sp>
      <p:graphicFrame>
        <p:nvGraphicFramePr>
          <p:cNvPr id="38915" name="Object 2"/>
          <p:cNvGraphicFramePr>
            <a:graphicFrameLocks noChangeAspect="1"/>
          </p:cNvGraphicFramePr>
          <p:nvPr/>
        </p:nvGraphicFramePr>
        <p:xfrm>
          <a:off x="533400" y="1389063"/>
          <a:ext cx="8054975" cy="4935537"/>
        </p:xfrm>
        <a:graphic>
          <a:graphicData uri="http://schemas.openxmlformats.org/presentationml/2006/ole">
            <mc:AlternateContent xmlns:mc="http://schemas.openxmlformats.org/markup-compatibility/2006">
              <mc:Choice xmlns:v="urn:schemas-microsoft-com:vml" Requires="v">
                <p:oleObj name="Visio" r:id="rId2" imgW="6043771" imgH="3703718" progId="Visio.Drawing.11">
                  <p:embed/>
                </p:oleObj>
              </mc:Choice>
              <mc:Fallback>
                <p:oleObj name="Visio" r:id="rId2" imgW="6043771" imgH="3703718" progId="Visio.Drawing.11">
                  <p:embed/>
                  <p:pic>
                    <p:nvPicPr>
                      <p:cNvPr id="3891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89063"/>
                        <a:ext cx="8054975" cy="4935537"/>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Text Box 5"/>
          <p:cNvSpPr txBox="1">
            <a:spLocks noChangeArrowheads="1"/>
          </p:cNvSpPr>
          <p:nvPr/>
        </p:nvSpPr>
        <p:spPr bwMode="auto">
          <a:xfrm>
            <a:off x="304800" y="4114800"/>
            <a:ext cx="1981200" cy="2400300"/>
          </a:xfrm>
          <a:prstGeom prst="rect">
            <a:avLst/>
          </a:prstGeom>
          <a:solidFill>
            <a:schemeClr val="bg1"/>
          </a:solidFill>
          <a:ln w="19050" algn="ctr">
            <a:solidFill>
              <a:schemeClr val="accent5">
                <a:lumMod val="40000"/>
                <a:lumOff val="60000"/>
              </a:schemeClr>
            </a:solidFill>
            <a:miter lim="800000"/>
            <a:headEnd/>
            <a:tailEnd/>
          </a:ln>
        </p:spPr>
        <p:txBody>
          <a:bodyPr>
            <a:spAutoFit/>
          </a:bodyPr>
          <a:lstStyle/>
          <a:p>
            <a:pPr marL="457200" indent="-457200">
              <a:lnSpc>
                <a:spcPct val="150000"/>
              </a:lnSpc>
              <a:spcBef>
                <a:spcPct val="20000"/>
              </a:spcBef>
              <a:defRPr/>
            </a:pPr>
            <a:r>
              <a:rPr lang="zh-CN" altLang="en-US" sz="2000" b="1" dirty="0">
                <a:ea typeface="华文新魏" pitchFamily="2" charset="-122"/>
              </a:rPr>
              <a:t>文法</a:t>
            </a:r>
            <a:r>
              <a:rPr lang="en-US" altLang="zh-CN" sz="2000" b="1" dirty="0">
                <a:ea typeface="华文新魏" pitchFamily="2" charset="-122"/>
              </a:rPr>
              <a:t>G</a:t>
            </a: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rPr>
              <a:t>S</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E	</a:t>
            </a: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E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aA</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bB</a:t>
            </a:r>
            <a:endPar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endParaRP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A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cA</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d</a:t>
            </a:r>
          </a:p>
          <a:p>
            <a:pPr marL="457200" indent="-457200">
              <a:lnSpc>
                <a:spcPct val="150000"/>
              </a:lnSpc>
              <a:defRPr/>
            </a:pP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B  </a:t>
            </a:r>
            <a:r>
              <a:rPr lang="en-US" altLang="zh-CN" sz="2000" b="1" i="1" dirty="0" err="1">
                <a:solidFill>
                  <a:schemeClr val="tx2"/>
                </a:solidFill>
                <a:latin typeface="Times New Roman" pitchFamily="18" charset="0"/>
                <a:ea typeface="华文新魏" pitchFamily="2" charset="-122"/>
                <a:cs typeface="Times New Roman" pitchFamily="18" charset="0"/>
                <a:sym typeface="Symbol" pitchFamily="18" charset="2"/>
              </a:rPr>
              <a:t>cB</a:t>
            </a:r>
            <a:r>
              <a:rPr lang="en-US" altLang="zh-CN" sz="2000" b="1" i="1" dirty="0">
                <a:solidFill>
                  <a:schemeClr val="tx2"/>
                </a:solidFill>
                <a:latin typeface="Times New Roman" pitchFamily="18" charset="0"/>
                <a:ea typeface="华文新魏" pitchFamily="2" charset="-122"/>
                <a:cs typeface="Times New Roman" pitchFamily="18" charset="0"/>
                <a:sym typeface="Symbol" pitchFamily="18" charset="2"/>
              </a:rPr>
              <a:t> | 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LR(0)</a:t>
            </a:r>
            <a:r>
              <a:rPr lang="zh-CN" altLang="en-US" dirty="0"/>
              <a:t>分析表的够造</a:t>
            </a: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305800" cy="2575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77952"/>
            <a:ext cx="6705600" cy="28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102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452563"/>
            <a:ext cx="8604250"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838200" y="533400"/>
            <a:ext cx="7391400" cy="563563"/>
          </a:xfrm>
        </p:spPr>
        <p:txBody>
          <a:bodyPr>
            <a:normAutofit/>
          </a:bodyPr>
          <a:lstStyle/>
          <a:p>
            <a:r>
              <a:rPr lang="zh-CN" altLang="en-US" dirty="0"/>
              <a:t>构造规范</a:t>
            </a:r>
            <a:r>
              <a:rPr lang="en-US" altLang="zh-CN" dirty="0"/>
              <a:t>LR(0)</a:t>
            </a:r>
            <a:r>
              <a:rPr lang="zh-CN" altLang="en-US" dirty="0"/>
              <a:t>项集族（</a:t>
            </a:r>
            <a:r>
              <a:rPr lang="en-US" altLang="zh-CN" dirty="0"/>
              <a:t>NFA</a:t>
            </a:r>
            <a:r>
              <a:rPr lang="zh-CN" altLang="en-US" dirty="0"/>
              <a:t>→</a:t>
            </a:r>
            <a:r>
              <a:rPr lang="en-US" altLang="zh-CN" dirty="0"/>
              <a:t>DFA</a:t>
            </a:r>
            <a:r>
              <a:rPr lang="zh-CN" altLang="en-US" dirty="0"/>
              <a:t>子集法）</a:t>
            </a:r>
          </a:p>
        </p:txBody>
      </p:sp>
    </p:spTree>
    <p:extLst>
      <p:ext uri="{BB962C8B-B14F-4D97-AF65-F5344CB8AC3E}">
        <p14:creationId xmlns:p14="http://schemas.microsoft.com/office/powerpoint/2010/main" val="1164047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44</a:t>
            </a:fld>
            <a:endParaRPr lang="en-US" altLang="zh-CN"/>
          </a:p>
        </p:txBody>
      </p:sp>
      <p:pic>
        <p:nvPicPr>
          <p:cNvPr id="829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94385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59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1034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6207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例</a:t>
            </a:r>
            <a:r>
              <a:rPr lang="en-US" altLang="zh-CN"/>
              <a:t>……</a:t>
            </a:r>
            <a:r>
              <a:rPr lang="zh-CN" altLang="en-US"/>
              <a:t>构造规范</a:t>
            </a:r>
            <a:r>
              <a:rPr lang="en-US" altLang="zh-CN"/>
              <a:t>LR(0)</a:t>
            </a:r>
            <a:r>
              <a:rPr lang="zh-CN" altLang="en-US"/>
              <a:t>项集族</a:t>
            </a:r>
          </a:p>
        </p:txBody>
      </p:sp>
      <p:pic>
        <p:nvPicPr>
          <p:cNvPr id="7" name="Picture 4"/>
          <p:cNvPicPr>
            <a:picLocks noChangeAspect="1" noChangeArrowheads="1"/>
          </p:cNvPicPr>
          <p:nvPr/>
        </p:nvPicPr>
        <p:blipFill>
          <a:blip r:embed="rId2"/>
          <a:srcRect/>
          <a:stretch>
            <a:fillRect/>
          </a:stretch>
        </p:blipFill>
        <p:spPr bwMode="auto">
          <a:xfrm>
            <a:off x="228600" y="1447800"/>
            <a:ext cx="1600200" cy="1600200"/>
          </a:xfrm>
          <a:prstGeom prst="rect">
            <a:avLst/>
          </a:prstGeom>
          <a:noFill/>
          <a:ln w="9525">
            <a:solidFill>
              <a:schemeClr val="accent5">
                <a:lumMod val="40000"/>
                <a:lumOff val="60000"/>
              </a:schemeClr>
            </a:solidFill>
            <a:miter lim="800000"/>
            <a:headEnd/>
            <a:tailEnd/>
          </a:ln>
          <a:effectLst/>
        </p:spPr>
      </p:pic>
      <p:pic>
        <p:nvPicPr>
          <p:cNvPr id="3789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58963" y="944563"/>
            <a:ext cx="7075487" cy="5684837"/>
          </a:xfrm>
          <a:noFill/>
        </p:spPr>
      </p:pic>
    </p:spTree>
    <p:extLst>
      <p:ext uri="{BB962C8B-B14F-4D97-AF65-F5344CB8AC3E}">
        <p14:creationId xmlns:p14="http://schemas.microsoft.com/office/powerpoint/2010/main" val="3945326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zh-CN" altLang="en-US" dirty="0"/>
              <a:t>构造</a:t>
            </a:r>
            <a:r>
              <a:rPr lang="en-US" altLang="zh-CN" dirty="0"/>
              <a:t>SLR</a:t>
            </a:r>
            <a:r>
              <a:rPr lang="zh-CN" altLang="en-US" dirty="0"/>
              <a:t>语法分析表</a:t>
            </a:r>
          </a:p>
        </p:txBody>
      </p:sp>
      <p:pic>
        <p:nvPicPr>
          <p:cNvPr id="776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00213"/>
            <a:ext cx="806450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6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16338"/>
            <a:ext cx="80645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51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a:t>构造</a:t>
            </a:r>
            <a:r>
              <a:rPr lang="en-US" altLang="zh-CN" dirty="0"/>
              <a:t>SLR</a:t>
            </a:r>
            <a:r>
              <a:rPr lang="zh-CN" altLang="en-US" dirty="0"/>
              <a:t>语法分析表</a:t>
            </a:r>
          </a:p>
        </p:txBody>
      </p:sp>
      <p:sp>
        <p:nvSpPr>
          <p:cNvPr id="51203" name="内容占位符 3"/>
          <p:cNvSpPr>
            <a:spLocks noGrp="1"/>
          </p:cNvSpPr>
          <p:nvPr>
            <p:ph idx="1"/>
          </p:nvPr>
        </p:nvSpPr>
        <p:spPr/>
        <p:txBody>
          <a:bodyPr/>
          <a:lstStyle/>
          <a:p>
            <a:endParaRPr lang="zh-CN" altLang="en-US"/>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9018588"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练习：一个不是</a:t>
            </a:r>
            <a:r>
              <a:rPr lang="en-US" altLang="zh-CN" dirty="0"/>
              <a:t>LR(0)</a:t>
            </a:r>
            <a:r>
              <a:rPr lang="zh-CN" altLang="en-US" dirty="0"/>
              <a:t>文法的例子</a:t>
            </a:r>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49</a:t>
            </a:fld>
            <a:endParaRPr lang="en-US" altLang="zh-CN"/>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3124200" cy="136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58070"/>
            <a:ext cx="5867399" cy="5699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158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自底向上规约中的问题</a:t>
            </a:r>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5</a:t>
            </a:fld>
            <a:endParaRPr lang="en-US" altLang="zh-CN"/>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91" y="1778000"/>
            <a:ext cx="8238881" cy="42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061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标题 4"/>
          <p:cNvSpPr>
            <a:spLocks noGrp="1"/>
          </p:cNvSpPr>
          <p:nvPr>
            <p:ph type="title"/>
          </p:nvPr>
        </p:nvSpPr>
        <p:spPr>
          <a:xfrm>
            <a:off x="4800600" y="76200"/>
            <a:ext cx="4191000" cy="563563"/>
          </a:xfrm>
        </p:spPr>
        <p:txBody>
          <a:bodyPr/>
          <a:lstStyle/>
          <a:p>
            <a:pPr algn="r"/>
            <a:r>
              <a:rPr lang="zh-CN" altLang="en-US" u="sng" dirty="0"/>
              <a:t>练习</a:t>
            </a:r>
            <a:r>
              <a:rPr lang="en-US" altLang="zh-CN" u="sng" dirty="0"/>
              <a:t>……</a:t>
            </a:r>
            <a:r>
              <a:rPr lang="zh-CN" altLang="en-US" u="sng" dirty="0"/>
              <a:t>构造</a:t>
            </a:r>
            <a:r>
              <a:rPr lang="en-US" altLang="zh-CN" u="sng" dirty="0"/>
              <a:t>SLR</a:t>
            </a:r>
            <a:r>
              <a:rPr lang="zh-CN" altLang="en-US" u="sng" dirty="0"/>
              <a:t>分析表</a:t>
            </a:r>
          </a:p>
        </p:txBody>
      </p:sp>
      <p:graphicFrame>
        <p:nvGraphicFramePr>
          <p:cNvPr id="8" name="Group 3"/>
          <p:cNvGraphicFramePr>
            <a:graphicFrameLocks noGrp="1"/>
          </p:cNvGraphicFramePr>
          <p:nvPr>
            <p:extLst>
              <p:ext uri="{D42A27DB-BD31-4B8C-83A1-F6EECF244321}">
                <p14:modId xmlns:p14="http://schemas.microsoft.com/office/powerpoint/2010/main" val="2480762989"/>
              </p:ext>
            </p:extLst>
          </p:nvPr>
        </p:nvGraphicFramePr>
        <p:xfrm>
          <a:off x="4572000" y="1600200"/>
          <a:ext cx="4496118" cy="5022850"/>
        </p:xfrm>
        <a:graphic>
          <a:graphicData uri="http://schemas.openxmlformats.org/drawingml/2006/table">
            <a:tbl>
              <a:tblPr/>
              <a:tblGrid>
                <a:gridCol w="639763">
                  <a:extLst>
                    <a:ext uri="{9D8B030D-6E8A-4147-A177-3AD203B41FA5}">
                      <a16:colId xmlns:a16="http://schemas.microsoft.com/office/drawing/2014/main" val="20000"/>
                    </a:ext>
                  </a:extLst>
                </a:gridCol>
                <a:gridCol w="414337">
                  <a:extLst>
                    <a:ext uri="{9D8B030D-6E8A-4147-A177-3AD203B41FA5}">
                      <a16:colId xmlns:a16="http://schemas.microsoft.com/office/drawing/2014/main" val="20001"/>
                    </a:ext>
                  </a:extLst>
                </a:gridCol>
                <a:gridCol w="415925">
                  <a:extLst>
                    <a:ext uri="{9D8B030D-6E8A-4147-A177-3AD203B41FA5}">
                      <a16:colId xmlns:a16="http://schemas.microsoft.com/office/drawing/2014/main" val="20002"/>
                    </a:ext>
                  </a:extLst>
                </a:gridCol>
                <a:gridCol w="414338">
                  <a:extLst>
                    <a:ext uri="{9D8B030D-6E8A-4147-A177-3AD203B41FA5}">
                      <a16:colId xmlns:a16="http://schemas.microsoft.com/office/drawing/2014/main" val="20003"/>
                    </a:ext>
                  </a:extLst>
                </a:gridCol>
                <a:gridCol w="414337">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16255">
                  <a:extLst>
                    <a:ext uri="{9D8B030D-6E8A-4147-A177-3AD203B41FA5}">
                      <a16:colId xmlns:a16="http://schemas.microsoft.com/office/drawing/2014/main" val="20006"/>
                    </a:ext>
                  </a:extLst>
                </a:gridCol>
                <a:gridCol w="368300">
                  <a:extLst>
                    <a:ext uri="{9D8B030D-6E8A-4147-A177-3AD203B41FA5}">
                      <a16:colId xmlns:a16="http://schemas.microsoft.com/office/drawing/2014/main" val="20007"/>
                    </a:ext>
                  </a:extLst>
                </a:gridCol>
                <a:gridCol w="368300">
                  <a:extLst>
                    <a:ext uri="{9D8B030D-6E8A-4147-A177-3AD203B41FA5}">
                      <a16:colId xmlns:a16="http://schemas.microsoft.com/office/drawing/2014/main" val="20008"/>
                    </a:ext>
                  </a:extLst>
                </a:gridCol>
                <a:gridCol w="436563">
                  <a:extLst>
                    <a:ext uri="{9D8B030D-6E8A-4147-A177-3AD203B41FA5}">
                      <a16:colId xmlns:a16="http://schemas.microsoft.com/office/drawing/2014/main" val="20009"/>
                    </a:ext>
                  </a:extLst>
                </a:gridCol>
              </a:tblGrid>
              <a:tr h="358775">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1" u="none" strike="noStrike" cap="none" normalizeH="0" baseline="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1" u="none" strike="noStrike" cap="none" normalizeH="0" baseline="0">
                          <a:ln>
                            <a:noFill/>
                          </a:ln>
                          <a:solidFill>
                            <a:schemeClr val="tx1"/>
                          </a:solidFill>
                          <a:effectLst/>
                          <a:latin typeface="Times New Roman" pitchFamily="18" charset="0"/>
                          <a:ea typeface="宋体" charset="-122"/>
                        </a:rPr>
                        <a:t>GOTO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58775">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s7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58775">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9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pic>
        <p:nvPicPr>
          <p:cNvPr id="174083" name="Picture 3"/>
          <p:cNvPicPr>
            <a:picLocks noChangeAspect="1" noChangeArrowheads="1"/>
          </p:cNvPicPr>
          <p:nvPr/>
        </p:nvPicPr>
        <p:blipFill>
          <a:blip r:embed="rId2"/>
          <a:srcRect/>
          <a:stretch>
            <a:fillRect/>
          </a:stretch>
        </p:blipFill>
        <p:spPr bwMode="auto">
          <a:xfrm>
            <a:off x="4648200" y="609600"/>
            <a:ext cx="4191000" cy="842963"/>
          </a:xfrm>
          <a:prstGeom prst="rect">
            <a:avLst/>
          </a:prstGeom>
          <a:noFill/>
          <a:ln w="9525">
            <a:solidFill>
              <a:schemeClr val="accent5">
                <a:lumMod val="40000"/>
                <a:lumOff val="60000"/>
              </a:schemeClr>
            </a:solidFill>
            <a:miter lim="800000"/>
            <a:headEnd/>
            <a:tailEnd/>
          </a:ln>
          <a:effectLst/>
        </p:spPr>
      </p:pic>
      <p:pic>
        <p:nvPicPr>
          <p:cNvPr id="174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
            <a:ext cx="4114800" cy="642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74083"/>
                                        </p:tgtEl>
                                        <p:attrNameLst>
                                          <p:attrName>style.visibility</p:attrName>
                                        </p:attrNameLst>
                                      </p:cBhvr>
                                      <p:to>
                                        <p:strVal val="visible"/>
                                      </p:to>
                                    </p:set>
                                    <p:animEffect transition="in" filter="wipe(left)">
                                      <p:cBhvr>
                                        <p:cTn id="7" dur="500"/>
                                        <p:tgtEl>
                                          <p:spTgt spid="1740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74084"/>
                                        </p:tgtEl>
                                        <p:attrNameLst>
                                          <p:attrName>style.visibility</p:attrName>
                                        </p:attrNameLst>
                                      </p:cBhvr>
                                      <p:to>
                                        <p:strVal val="visible"/>
                                      </p:to>
                                    </p:set>
                                    <p:animEffect transition="in" filter="wipe(up)">
                                      <p:cBhvr>
                                        <p:cTn id="12" dur="500"/>
                                        <p:tgtEl>
                                          <p:spTgt spid="1740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dirty="0"/>
              <a:t>构造</a:t>
            </a:r>
            <a:r>
              <a:rPr lang="en-US" altLang="zh-CN" dirty="0"/>
              <a:t>SLR</a:t>
            </a:r>
            <a:r>
              <a:rPr lang="zh-CN" altLang="en-US" dirty="0"/>
              <a:t>分析表</a:t>
            </a:r>
            <a:r>
              <a:rPr lang="en-US" altLang="zh-CN" dirty="0"/>
              <a:t>……</a:t>
            </a:r>
            <a:r>
              <a:rPr lang="zh-CN" altLang="en-US"/>
              <a:t>例题（课堂练习）</a:t>
            </a:r>
          </a:p>
        </p:txBody>
      </p:sp>
      <p:sp>
        <p:nvSpPr>
          <p:cNvPr id="54275" name="Rectangle 3"/>
          <p:cNvSpPr>
            <a:spLocks noGrp="1" noChangeArrowheads="1"/>
          </p:cNvSpPr>
          <p:nvPr>
            <p:ph type="body" idx="1"/>
          </p:nvPr>
        </p:nvSpPr>
        <p:spPr>
          <a:xfrm>
            <a:off x="457200" y="1371600"/>
            <a:ext cx="8229600" cy="5105400"/>
          </a:xfrm>
        </p:spPr>
        <p:txBody>
          <a:bodyPr/>
          <a:lstStyle/>
          <a:p>
            <a:pPr eaLnBrk="1" hangingPunct="1">
              <a:defRPr/>
            </a:pPr>
            <a:r>
              <a:rPr lang="zh-CN" altLang="en-US"/>
              <a:t>对文法  </a:t>
            </a:r>
            <a:r>
              <a:rPr lang="en-US" altLang="zh-CN" i="1"/>
              <a:t>S→BB  B →aB|b</a:t>
            </a:r>
          </a:p>
          <a:p>
            <a:pPr marL="914400" lvl="1" indent="-457200" eaLnBrk="1" hangingPunct="1">
              <a:buFont typeface="华文行楷" pitchFamily="2" charset="-122"/>
              <a:buAutoNum type="circleNumDbPlain"/>
              <a:defRPr/>
            </a:pPr>
            <a:r>
              <a:rPr lang="zh-CN" altLang="en-US"/>
              <a:t>构造此文法的规范</a:t>
            </a:r>
            <a:r>
              <a:rPr lang="en-US" altLang="zh-CN"/>
              <a:t>LR(0)</a:t>
            </a:r>
            <a:r>
              <a:rPr lang="zh-CN" altLang="en-US"/>
              <a:t>项集族</a:t>
            </a:r>
            <a:endParaRPr lang="en-US" altLang="zh-CN"/>
          </a:p>
          <a:p>
            <a:pPr marL="914400" lvl="1" indent="-457200" eaLnBrk="1" hangingPunct="1">
              <a:buFont typeface="华文行楷" pitchFamily="2" charset="-122"/>
              <a:buAutoNum type="circleNumDbPlain"/>
              <a:defRPr/>
            </a:pPr>
            <a:r>
              <a:rPr lang="zh-CN" altLang="en-US"/>
              <a:t>构造</a:t>
            </a:r>
            <a:r>
              <a:rPr lang="en-US" altLang="zh-CN"/>
              <a:t>SLR</a:t>
            </a:r>
            <a:r>
              <a:rPr lang="zh-CN" altLang="en-US"/>
              <a:t>语法分析表</a:t>
            </a:r>
            <a:endParaRPr lang="en-US" altLang="zh-CN"/>
          </a:p>
          <a:p>
            <a:pPr marL="914400" lvl="1" indent="-457200" eaLnBrk="1" hangingPunct="1">
              <a:buFont typeface="华文行楷" pitchFamily="2" charset="-122"/>
              <a:buAutoNum type="circleNumDbPlain"/>
              <a:defRPr/>
            </a:pPr>
            <a:r>
              <a:rPr lang="zh-CN" altLang="en-US"/>
              <a:t>写出对输入串</a:t>
            </a:r>
            <a:r>
              <a:rPr lang="en-US" altLang="zh-CN"/>
              <a:t>aabab</a:t>
            </a:r>
            <a:r>
              <a:rPr lang="zh-CN" altLang="en-US"/>
              <a:t>的分析过程</a:t>
            </a:r>
          </a:p>
          <a:p>
            <a:pPr eaLnBrk="1" hangingPunct="1">
              <a:defRPr/>
            </a:pPr>
            <a:r>
              <a:rPr lang="zh-CN" altLang="en-US"/>
              <a:t>解答</a:t>
            </a:r>
          </a:p>
          <a:p>
            <a:pPr marL="914400" lvl="1" indent="-457200" eaLnBrk="1" hangingPunct="1">
              <a:buFont typeface="华文行楷" pitchFamily="2" charset="-122"/>
              <a:buAutoNum type="circleNumDbPlain"/>
              <a:defRPr/>
            </a:pPr>
            <a:r>
              <a:rPr lang="zh-CN" altLang="en-US"/>
              <a:t>增广文法</a:t>
            </a:r>
          </a:p>
          <a:p>
            <a:pPr marL="914400" lvl="1" indent="-457200" eaLnBrk="1" hangingPunct="1">
              <a:buFont typeface="华文行楷" pitchFamily="2" charset="-122"/>
              <a:buAutoNum type="circleNumDbPlain"/>
              <a:defRPr/>
            </a:pPr>
            <a:r>
              <a:rPr lang="zh-CN" altLang="en-US"/>
              <a:t>构造</a:t>
            </a:r>
            <a:r>
              <a:rPr lang="en-US" altLang="zh-CN"/>
              <a:t>LR(0)</a:t>
            </a:r>
            <a:r>
              <a:rPr lang="zh-CN" altLang="en-US"/>
              <a:t>自动机</a:t>
            </a:r>
            <a:endParaRPr lang="en-US" altLang="zh-CN"/>
          </a:p>
          <a:p>
            <a:pPr marL="914400" lvl="1" indent="-457200" eaLnBrk="1" hangingPunct="1">
              <a:buFont typeface="华文行楷" pitchFamily="2" charset="-122"/>
              <a:buAutoNum type="circleNumDbPlain"/>
              <a:defRPr/>
            </a:pPr>
            <a:r>
              <a:rPr lang="zh-CN" altLang="en-US"/>
              <a:t>构造</a:t>
            </a:r>
            <a:r>
              <a:rPr lang="en-US" altLang="zh-CN"/>
              <a:t>SLR</a:t>
            </a:r>
            <a:r>
              <a:rPr lang="zh-CN" altLang="en-US"/>
              <a:t>语法分析表</a:t>
            </a:r>
          </a:p>
          <a:p>
            <a:pPr marL="914400" lvl="1" indent="-457200" eaLnBrk="1" hangingPunct="1">
              <a:buFont typeface="华文行楷" pitchFamily="2" charset="-122"/>
              <a:buAutoNum type="circleNumDbPlain"/>
              <a:defRPr/>
            </a:pPr>
            <a:r>
              <a:rPr lang="zh-CN" altLang="en-US"/>
              <a:t>按照分析表对</a:t>
            </a:r>
            <a:r>
              <a:rPr lang="en-US" altLang="zh-CN" i="1"/>
              <a:t>aabab</a:t>
            </a:r>
            <a:r>
              <a:rPr lang="zh-CN" altLang="en-US"/>
              <a:t>进行</a:t>
            </a:r>
            <a:r>
              <a:rPr lang="en-US" altLang="zh-CN"/>
              <a:t>LR</a:t>
            </a:r>
            <a:r>
              <a:rPr lang="zh-CN" altLang="en-US"/>
              <a:t>分析</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a:t>例题</a:t>
            </a:r>
            <a:r>
              <a:rPr lang="en-US" altLang="zh-CN"/>
              <a:t>……</a:t>
            </a:r>
            <a:r>
              <a:rPr lang="zh-CN" altLang="en-US"/>
              <a:t>解答</a:t>
            </a:r>
          </a:p>
        </p:txBody>
      </p:sp>
      <p:sp>
        <p:nvSpPr>
          <p:cNvPr id="3" name="内容占位符 2"/>
          <p:cNvSpPr>
            <a:spLocks noGrp="1"/>
          </p:cNvSpPr>
          <p:nvPr>
            <p:ph idx="1"/>
          </p:nvPr>
        </p:nvSpPr>
        <p:spPr>
          <a:xfrm>
            <a:off x="5257800" y="914400"/>
            <a:ext cx="3581400" cy="1143000"/>
          </a:xfrm>
        </p:spPr>
        <p:txBody>
          <a:bodyPr/>
          <a:lstStyle/>
          <a:p>
            <a:pPr>
              <a:lnSpc>
                <a:spcPct val="100000"/>
              </a:lnSpc>
              <a:buFont typeface="Wingdings" pitchFamily="2" charset="2"/>
              <a:buNone/>
              <a:defRPr/>
            </a:pPr>
            <a:r>
              <a:rPr lang="zh-CN" altLang="en-US" sz="2200" dirty="0"/>
              <a:t>构造</a:t>
            </a:r>
            <a:r>
              <a:rPr lang="en-US" altLang="zh-CN" sz="2200" dirty="0" err="1"/>
              <a:t>SLR</a:t>
            </a:r>
            <a:r>
              <a:rPr lang="zh-CN" altLang="en-US" sz="2200" dirty="0"/>
              <a:t>分析表</a:t>
            </a:r>
            <a:endParaRPr lang="en-US" altLang="zh-CN" sz="2200" dirty="0"/>
          </a:p>
          <a:p>
            <a:pPr>
              <a:lnSpc>
                <a:spcPct val="100000"/>
              </a:lnSpc>
              <a:buFont typeface="Wingdings" pitchFamily="2" charset="2"/>
              <a:buNone/>
              <a:defRPr/>
            </a:pPr>
            <a:r>
              <a:rPr lang="en-US" altLang="zh-CN" sz="1800" i="1" dirty="0">
                <a:solidFill>
                  <a:schemeClr val="tx2">
                    <a:lumMod val="75000"/>
                  </a:schemeClr>
                </a:solidFill>
              </a:rPr>
              <a:t>FOLLOW(S)={$}</a:t>
            </a:r>
          </a:p>
          <a:p>
            <a:pPr>
              <a:lnSpc>
                <a:spcPct val="100000"/>
              </a:lnSpc>
              <a:buFont typeface="Wingdings" pitchFamily="2" charset="2"/>
              <a:buNone/>
              <a:defRPr/>
            </a:pPr>
            <a:r>
              <a:rPr lang="en-US" altLang="zh-CN" sz="1800" i="1" dirty="0">
                <a:solidFill>
                  <a:schemeClr val="tx2">
                    <a:lumMod val="75000"/>
                  </a:schemeClr>
                </a:solidFill>
              </a:rPr>
              <a:t>FOLLOW(B)={$,</a:t>
            </a:r>
            <a:r>
              <a:rPr lang="en-US" altLang="zh-CN" sz="1800" i="1" dirty="0" err="1">
                <a:solidFill>
                  <a:schemeClr val="tx2">
                    <a:lumMod val="75000"/>
                  </a:schemeClr>
                </a:solidFill>
              </a:rPr>
              <a:t>a,b</a:t>
            </a:r>
            <a:r>
              <a:rPr lang="en-US" altLang="zh-CN" sz="1800" i="1" dirty="0">
                <a:solidFill>
                  <a:schemeClr val="tx2">
                    <a:lumMod val="75000"/>
                  </a:schemeClr>
                </a:solidFill>
              </a:rPr>
              <a:t>}</a:t>
            </a:r>
            <a:endParaRPr lang="zh-CN" altLang="en-US" sz="1800" i="1" dirty="0">
              <a:solidFill>
                <a:schemeClr val="tx2">
                  <a:lumMod val="75000"/>
                </a:schemeClr>
              </a:solidFill>
            </a:endParaRPr>
          </a:p>
        </p:txBody>
      </p:sp>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0"/>
            <a:ext cx="5003800"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5"/>
          <p:cNvGraphicFramePr>
            <a:graphicFrameLocks noGrp="1"/>
          </p:cNvGraphicFramePr>
          <p:nvPr/>
        </p:nvGraphicFramePr>
        <p:xfrm>
          <a:off x="5486400" y="2209800"/>
          <a:ext cx="3352800" cy="3566016"/>
        </p:xfrm>
        <a:graphic>
          <a:graphicData uri="http://schemas.openxmlformats.org/drawingml/2006/table">
            <a:tbl>
              <a:tblPr/>
              <a:tblGrid>
                <a:gridCol w="768350">
                  <a:extLst>
                    <a:ext uri="{9D8B030D-6E8A-4147-A177-3AD203B41FA5}">
                      <a16:colId xmlns:a16="http://schemas.microsoft.com/office/drawing/2014/main" val="20000"/>
                    </a:ext>
                  </a:extLst>
                </a:gridCol>
                <a:gridCol w="503238">
                  <a:extLst>
                    <a:ext uri="{9D8B030D-6E8A-4147-A177-3AD203B41FA5}">
                      <a16:colId xmlns:a16="http://schemas.microsoft.com/office/drawing/2014/main" val="20001"/>
                    </a:ext>
                  </a:extLst>
                </a:gridCol>
                <a:gridCol w="477837">
                  <a:extLst>
                    <a:ext uri="{9D8B030D-6E8A-4147-A177-3AD203B41FA5}">
                      <a16:colId xmlns:a16="http://schemas.microsoft.com/office/drawing/2014/main" val="20002"/>
                    </a:ext>
                  </a:extLst>
                </a:gridCol>
                <a:gridCol w="595313">
                  <a:extLst>
                    <a:ext uri="{9D8B030D-6E8A-4147-A177-3AD203B41FA5}">
                      <a16:colId xmlns:a16="http://schemas.microsoft.com/office/drawing/2014/main" val="20003"/>
                    </a:ext>
                  </a:extLst>
                </a:gridCol>
                <a:gridCol w="503237">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tblGrid>
              <a:tr h="396169">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rPr>
                        <a:t>状态</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a:ln>
                            <a:noFill/>
                          </a:ln>
                          <a:solidFill>
                            <a:schemeClr val="tx1"/>
                          </a:solidFill>
                          <a:effectLst/>
                          <a:latin typeface="Times New Roman" pitchFamily="18" charset="0"/>
                          <a:ea typeface="宋体" charset="-122"/>
                        </a:rPr>
                        <a:t>ACTION</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grid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a:ln>
                            <a:noFill/>
                          </a:ln>
                          <a:solidFill>
                            <a:schemeClr val="tx1"/>
                          </a:solidFill>
                          <a:effectLst/>
                          <a:latin typeface="Times New Roman" pitchFamily="18" charset="0"/>
                          <a:ea typeface="宋体" charset="-122"/>
                        </a:rPr>
                        <a:t>GOTO</a:t>
                      </a: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396169">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b</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B</a:t>
                      </a: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s4</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2</a:t>
                      </a: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acc</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2</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s3</a:t>
                      </a: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s4</a:t>
                      </a: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a:t>
                      </a: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3</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s3</a:t>
                      </a: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s4</a:t>
                      </a: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6</a:t>
                      </a: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4</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r3</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5</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r1</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96169">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6</a:t>
                      </a: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r2</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r2</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r2</a:t>
                      </a: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8" name="内容占位符 2"/>
          <p:cNvSpPr txBox="1">
            <a:spLocks/>
          </p:cNvSpPr>
          <p:nvPr/>
        </p:nvSpPr>
        <p:spPr bwMode="auto">
          <a:xfrm>
            <a:off x="381000" y="990600"/>
            <a:ext cx="4876800" cy="15240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buFont typeface="Wingdings" pitchFamily="2" charset="2"/>
              <a:buNone/>
              <a:defRPr/>
            </a:pPr>
            <a:r>
              <a:rPr lang="zh-CN" altLang="en-US" sz="2200" kern="0" dirty="0">
                <a:latin typeface="+mn-lt"/>
                <a:ea typeface="+mn-ea"/>
              </a:rPr>
              <a:t>解：增广文法，得</a:t>
            </a:r>
            <a:r>
              <a:rPr lang="en-US" altLang="zh-CN" sz="2200" i="1" kern="0" dirty="0">
                <a:latin typeface="+mn-lt"/>
                <a:ea typeface="+mn-ea"/>
              </a:rPr>
              <a:t>G'</a:t>
            </a:r>
            <a:r>
              <a:rPr lang="zh-CN" altLang="en-US" sz="2200" kern="0" dirty="0">
                <a:latin typeface="+mn-lt"/>
                <a:ea typeface="+mn-ea"/>
              </a:rPr>
              <a:t>如下</a:t>
            </a:r>
            <a:endParaRPr lang="en-US" altLang="zh-CN" sz="2200" kern="0" dirty="0">
              <a:latin typeface="+mn-lt"/>
              <a:ea typeface="+mn-ea"/>
            </a:endParaRPr>
          </a:p>
          <a:p>
            <a:pPr marL="342900" indent="-342900" eaLnBrk="0" hangingPunct="0">
              <a:lnSpc>
                <a:spcPct val="120000"/>
              </a:lnSpc>
              <a:spcBef>
                <a:spcPct val="20000"/>
              </a:spcBef>
              <a:buClr>
                <a:schemeClr val="hlink"/>
              </a:buClr>
              <a:buFont typeface="Wingdings" pitchFamily="2" charset="2"/>
              <a:buNone/>
              <a:defRPr/>
            </a:pPr>
            <a:r>
              <a:rPr lang="en-US" altLang="zh-CN" i="1" kern="0" dirty="0">
                <a:solidFill>
                  <a:schemeClr val="tx2"/>
                </a:solidFill>
                <a:latin typeface="+mn-lt"/>
                <a:ea typeface="+mn-ea"/>
              </a:rPr>
              <a:t>(0)</a:t>
            </a:r>
            <a:r>
              <a:rPr lang="en-US" altLang="zh-CN" i="1" kern="0" dirty="0" err="1">
                <a:solidFill>
                  <a:schemeClr val="tx2"/>
                </a:solidFill>
                <a:latin typeface="+mn-lt"/>
                <a:ea typeface="+mn-ea"/>
              </a:rPr>
              <a:t>S’→S</a:t>
            </a:r>
            <a:r>
              <a:rPr lang="en-US" altLang="zh-CN" i="1" kern="0" dirty="0">
                <a:solidFill>
                  <a:schemeClr val="tx2"/>
                </a:solidFill>
                <a:latin typeface="+mn-lt"/>
                <a:ea typeface="+mn-ea"/>
              </a:rPr>
              <a:t> (1)</a:t>
            </a:r>
            <a:r>
              <a:rPr lang="en-US" altLang="zh-CN" i="1" kern="0" dirty="0" err="1">
                <a:solidFill>
                  <a:schemeClr val="tx2"/>
                </a:solidFill>
                <a:latin typeface="+mn-lt"/>
                <a:ea typeface="+mn-ea"/>
              </a:rPr>
              <a:t>S→BB</a:t>
            </a:r>
            <a:r>
              <a:rPr lang="en-US" altLang="zh-CN" i="1" kern="0" dirty="0">
                <a:solidFill>
                  <a:schemeClr val="tx2"/>
                </a:solidFill>
                <a:latin typeface="+mn-lt"/>
                <a:ea typeface="+mn-ea"/>
              </a:rPr>
              <a:t> (2)</a:t>
            </a:r>
            <a:r>
              <a:rPr lang="en-US" altLang="zh-CN" i="1" kern="0" dirty="0" err="1">
                <a:solidFill>
                  <a:schemeClr val="tx2"/>
                </a:solidFill>
                <a:latin typeface="+mn-lt"/>
                <a:ea typeface="+mn-ea"/>
              </a:rPr>
              <a:t>B→aB</a:t>
            </a:r>
            <a:r>
              <a:rPr lang="en-US" altLang="zh-CN" i="1" kern="0" dirty="0">
                <a:solidFill>
                  <a:schemeClr val="tx2"/>
                </a:solidFill>
                <a:latin typeface="+mn-lt"/>
                <a:ea typeface="+mn-ea"/>
              </a:rPr>
              <a:t> (3)</a:t>
            </a:r>
            <a:r>
              <a:rPr lang="en-US" altLang="zh-CN" i="1" kern="0" dirty="0">
                <a:solidFill>
                  <a:schemeClr val="tx2"/>
                </a:solidFill>
              </a:rPr>
              <a:t> B →</a:t>
            </a:r>
            <a:r>
              <a:rPr lang="en-US" altLang="zh-CN" i="1" kern="0" dirty="0">
                <a:solidFill>
                  <a:schemeClr val="tx2"/>
                </a:solidFill>
                <a:latin typeface="+mn-lt"/>
                <a:ea typeface="+mn-ea"/>
              </a:rPr>
              <a:t>b</a:t>
            </a:r>
          </a:p>
          <a:p>
            <a:pPr marL="342900" indent="-342900" eaLnBrk="0" hangingPunct="0">
              <a:lnSpc>
                <a:spcPct val="120000"/>
              </a:lnSpc>
              <a:spcBef>
                <a:spcPct val="20000"/>
              </a:spcBef>
              <a:buClr>
                <a:schemeClr val="hlink"/>
              </a:buClr>
              <a:buFont typeface="Wingdings" pitchFamily="2" charset="2"/>
              <a:buNone/>
              <a:defRPr/>
            </a:pPr>
            <a:r>
              <a:rPr lang="zh-CN" altLang="en-US" sz="2200" kern="0" dirty="0">
                <a:latin typeface="+mn-lt"/>
                <a:ea typeface="+mn-ea"/>
              </a:rPr>
              <a:t>对</a:t>
            </a:r>
            <a:r>
              <a:rPr lang="en-US" altLang="zh-CN" sz="2200" i="1" kern="0" dirty="0">
                <a:latin typeface="+mn-lt"/>
                <a:ea typeface="+mn-ea"/>
              </a:rPr>
              <a:t>G'</a:t>
            </a:r>
            <a:r>
              <a:rPr lang="zh-CN" altLang="en-US" sz="2200" kern="0" dirty="0">
                <a:latin typeface="+mn-lt"/>
                <a:ea typeface="+mn-ea"/>
              </a:rPr>
              <a:t>构造</a:t>
            </a:r>
            <a:r>
              <a:rPr lang="en-US" altLang="zh-CN" sz="2200" kern="0" dirty="0" err="1">
                <a:latin typeface="+mn-lt"/>
                <a:ea typeface="+mn-ea"/>
              </a:rPr>
              <a:t>LR</a:t>
            </a:r>
            <a:r>
              <a:rPr lang="en-US" altLang="zh-CN" sz="2200" kern="0" dirty="0">
                <a:latin typeface="+mn-lt"/>
                <a:ea typeface="+mn-ea"/>
              </a:rPr>
              <a:t>(0) </a:t>
            </a:r>
            <a:r>
              <a:rPr lang="zh-CN" altLang="en-US" sz="2200" kern="0" dirty="0">
                <a:latin typeface="+mn-lt"/>
                <a:ea typeface="+mn-ea"/>
              </a:rPr>
              <a:t>自动机如下</a:t>
            </a:r>
            <a:endParaRPr lang="en-US" altLang="zh-CN" sz="2200" kern="0" dirty="0">
              <a:latin typeface="+mn-lt"/>
              <a:ea typeface="+mn-ea"/>
            </a:endParaRPr>
          </a:p>
          <a:p>
            <a:pPr marL="342900" indent="-342900" eaLnBrk="0" hangingPunct="0">
              <a:lnSpc>
                <a:spcPct val="120000"/>
              </a:lnSpc>
              <a:spcBef>
                <a:spcPct val="20000"/>
              </a:spcBef>
              <a:buClr>
                <a:schemeClr val="hlink"/>
              </a:buClr>
              <a:buFont typeface="Wingdings" pitchFamily="2" charset="2"/>
              <a:buNone/>
              <a:defRPr/>
            </a:pPr>
            <a:endParaRPr lang="zh-CN" altLang="en-US" sz="2400" kern="0" dirty="0">
              <a:latin typeface="+mn-lt"/>
              <a:ea typeface="+mn-ea"/>
            </a:endParaRPr>
          </a:p>
        </p:txBody>
      </p:sp>
      <p:sp>
        <p:nvSpPr>
          <p:cNvPr id="9" name="内容占位符 2"/>
          <p:cNvSpPr txBox="1">
            <a:spLocks/>
          </p:cNvSpPr>
          <p:nvPr/>
        </p:nvSpPr>
        <p:spPr bwMode="auto">
          <a:xfrm>
            <a:off x="5181600" y="6019800"/>
            <a:ext cx="3962400" cy="3810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defRPr/>
            </a:pPr>
            <a:r>
              <a:rPr lang="zh-CN" altLang="en-US" sz="2200" dirty="0">
                <a:solidFill>
                  <a:schemeClr val="tx2"/>
                </a:solidFill>
                <a:latin typeface="+mn-ea"/>
                <a:ea typeface="+mn-ea"/>
              </a:rPr>
              <a:t>输入串</a:t>
            </a:r>
            <a:r>
              <a:rPr lang="en-US" altLang="zh-CN" sz="2200" dirty="0" err="1">
                <a:solidFill>
                  <a:schemeClr val="tx2"/>
                </a:solidFill>
                <a:latin typeface="+mn-ea"/>
                <a:ea typeface="+mn-ea"/>
              </a:rPr>
              <a:t>aabab</a:t>
            </a:r>
            <a:r>
              <a:rPr lang="zh-CN" altLang="en-US" sz="2200" dirty="0">
                <a:solidFill>
                  <a:schemeClr val="tx2"/>
                </a:solidFill>
                <a:latin typeface="+mn-ea"/>
                <a:ea typeface="+mn-ea"/>
              </a:rPr>
              <a:t>的分析过程略</a:t>
            </a:r>
            <a:endParaRPr lang="zh-CN" altLang="en-US" sz="2200" kern="0" dirty="0">
              <a:solidFill>
                <a:schemeClr val="tx2"/>
              </a:solidFill>
              <a:latin typeface="+mn-ea"/>
              <a:ea typeface="+mn-ea"/>
            </a:endParaRPr>
          </a:p>
        </p:txBody>
      </p:sp>
      <p:sp>
        <p:nvSpPr>
          <p:cNvPr id="10" name="内容占位符 2"/>
          <p:cNvSpPr txBox="1">
            <a:spLocks/>
          </p:cNvSpPr>
          <p:nvPr/>
        </p:nvSpPr>
        <p:spPr bwMode="auto">
          <a:xfrm>
            <a:off x="228600" y="5943600"/>
            <a:ext cx="5105400" cy="533400"/>
          </a:xfrm>
          <a:prstGeom prst="rect">
            <a:avLst/>
          </a:prstGeom>
          <a:noFill/>
          <a:ln w="9525">
            <a:noFill/>
            <a:miter lim="800000"/>
            <a:headEnd/>
            <a:tailEnd/>
          </a:ln>
        </p:spPr>
        <p:txBody>
          <a:bodyPr/>
          <a:lstStyle/>
          <a:p>
            <a:pPr marL="342900" indent="-342900" eaLnBrk="0" hangingPunct="0">
              <a:lnSpc>
                <a:spcPct val="120000"/>
              </a:lnSpc>
              <a:spcBef>
                <a:spcPct val="20000"/>
              </a:spcBef>
              <a:buClr>
                <a:schemeClr val="hlink"/>
              </a:buClr>
              <a:defRPr/>
            </a:pPr>
            <a:r>
              <a:rPr lang="zh-CN" altLang="en-US" sz="2200" kern="0" dirty="0">
                <a:latin typeface="+mn-ea"/>
                <a:ea typeface="+mn-ea"/>
              </a:rPr>
              <a:t>则规范</a:t>
            </a:r>
            <a:r>
              <a:rPr lang="en-US" altLang="zh-CN" sz="2200" kern="0" dirty="0" err="1">
                <a:latin typeface="+mn-ea"/>
                <a:ea typeface="+mn-ea"/>
              </a:rPr>
              <a:t>LR</a:t>
            </a:r>
            <a:r>
              <a:rPr lang="en-US" altLang="zh-CN" sz="2200" kern="0" dirty="0">
                <a:latin typeface="+mn-ea"/>
                <a:ea typeface="+mn-ea"/>
              </a:rPr>
              <a:t>(0)</a:t>
            </a:r>
            <a:r>
              <a:rPr lang="zh-CN" altLang="en-US" sz="2200" kern="0" dirty="0">
                <a:latin typeface="+mn-ea"/>
                <a:ea typeface="+mn-ea"/>
              </a:rPr>
              <a:t>项集族</a:t>
            </a:r>
            <a:r>
              <a:rPr lang="en-US" altLang="zh-CN" sz="2200" kern="0" dirty="0">
                <a:latin typeface="+mn-ea"/>
                <a:ea typeface="+mn-ea"/>
              </a:rPr>
              <a:t>C={I</a:t>
            </a:r>
            <a:r>
              <a:rPr lang="en-US" altLang="zh-CN" sz="2200" kern="0" baseline="-25000" dirty="0">
                <a:latin typeface="+mn-ea"/>
                <a:ea typeface="+mn-ea"/>
              </a:rPr>
              <a:t>0</a:t>
            </a:r>
            <a:r>
              <a:rPr lang="en-US" altLang="zh-CN" sz="2200" kern="0" dirty="0">
                <a:latin typeface="+mn-ea"/>
                <a:ea typeface="+mn-ea"/>
              </a:rPr>
              <a:t>,I</a:t>
            </a:r>
            <a:r>
              <a:rPr lang="en-US" altLang="zh-CN" sz="2200" kern="0" baseline="-25000" dirty="0">
                <a:latin typeface="+mn-ea"/>
                <a:ea typeface="+mn-ea"/>
              </a:rPr>
              <a:t>1</a:t>
            </a:r>
            <a:r>
              <a:rPr lang="en-US" altLang="zh-CN" sz="2200" kern="0" dirty="0">
                <a:latin typeface="+mn-ea"/>
                <a:ea typeface="+mn-ea"/>
              </a:rPr>
              <a:t>, … I</a:t>
            </a:r>
            <a:r>
              <a:rPr lang="en-US" altLang="zh-CN" sz="2200" kern="0" baseline="-25000" dirty="0">
                <a:latin typeface="+mn-ea"/>
                <a:ea typeface="+mn-ea"/>
              </a:rPr>
              <a:t>6</a:t>
            </a:r>
            <a:r>
              <a:rPr lang="en-US" altLang="zh-CN" sz="2200" kern="0" dirty="0">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wipe(left)">
                                      <p:cBhvr>
                                        <p:cTn id="16" dur="500"/>
                                        <p:tgtEl>
                                          <p:spTgt spid="8">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0290"/>
                                        </p:tgtEl>
                                        <p:attrNameLst>
                                          <p:attrName>style.visibility</p:attrName>
                                        </p:attrNameLst>
                                      </p:cBhvr>
                                      <p:to>
                                        <p:strVal val="visible"/>
                                      </p:to>
                                    </p:set>
                                    <p:animEffect transition="in" filter="wipe(left)">
                                      <p:cBhvr>
                                        <p:cTn id="21" dur="500"/>
                                        <p:tgtEl>
                                          <p:spTgt spid="1402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wipe(left)">
                                      <p:cBhvr>
                                        <p:cTn id="31" dur="500"/>
                                        <p:tgtEl>
                                          <p:spTgt spid="3">
                                            <p:txEl>
                                              <p:pRg st="0" end="0"/>
                                            </p:txEl>
                                          </p:spTgt>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wipe(left)">
                                      <p:cBhvr>
                                        <p:cTn id="35" dur="500"/>
                                        <p:tgtEl>
                                          <p:spTgt spid="3">
                                            <p:txEl>
                                              <p:pRg st="1" end="1"/>
                                            </p:txEl>
                                          </p:spTgt>
                                        </p:tgtEl>
                                      </p:cBhvr>
                                    </p:animEffect>
                                  </p:childTnLst>
                                </p:cTn>
                              </p:par>
                            </p:childTnLst>
                          </p:cTn>
                        </p:par>
                        <p:par>
                          <p:cTn id="36" fill="hold" nodeType="afterGroup">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left)">
                                      <p:cBhvr>
                                        <p:cTn id="39" dur="500"/>
                                        <p:tgtEl>
                                          <p:spTgt spid="3">
                                            <p:txEl>
                                              <p:pRg st="2" end="2"/>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dirty="0"/>
              <a:t>SLR(1)</a:t>
            </a:r>
            <a:r>
              <a:rPr lang="zh-CN" altLang="en-US" dirty="0"/>
              <a:t>分析表的构造</a:t>
            </a:r>
            <a:r>
              <a:rPr lang="en-US" altLang="zh-CN" dirty="0"/>
              <a:t>……</a:t>
            </a:r>
            <a:r>
              <a:rPr lang="zh-CN" altLang="en-US" dirty="0"/>
              <a:t>练习</a:t>
            </a:r>
          </a:p>
        </p:txBody>
      </p:sp>
      <p:sp>
        <p:nvSpPr>
          <p:cNvPr id="55299" name="Rectangle 3"/>
          <p:cNvSpPr>
            <a:spLocks noGrp="1" noChangeArrowheads="1"/>
          </p:cNvSpPr>
          <p:nvPr>
            <p:ph idx="1"/>
          </p:nvPr>
        </p:nvSpPr>
        <p:spPr/>
        <p:txBody>
          <a:bodyPr/>
          <a:lstStyle/>
          <a:p>
            <a:pPr eaLnBrk="1" hangingPunct="1"/>
            <a:r>
              <a:rPr lang="zh-CN" altLang="en-US"/>
              <a:t>文法</a:t>
            </a:r>
            <a:r>
              <a:rPr lang="en-US" altLang="zh-CN"/>
              <a:t>G(S):</a:t>
            </a:r>
          </a:p>
          <a:p>
            <a:pPr lvl="1" eaLnBrk="1" hangingPunct="1">
              <a:buFont typeface="Wingdings" pitchFamily="2" charset="2"/>
              <a:buNone/>
            </a:pPr>
            <a:r>
              <a:rPr lang="en-US" altLang="zh-CN" sz="2000" i="1"/>
              <a:t>S→bTc | a</a:t>
            </a:r>
          </a:p>
          <a:p>
            <a:pPr lvl="1" eaLnBrk="1" hangingPunct="1">
              <a:buFont typeface="Wingdings" pitchFamily="2" charset="2"/>
              <a:buNone/>
            </a:pPr>
            <a:r>
              <a:rPr lang="en-US" altLang="zh-CN" sz="2000" i="1"/>
              <a:t>T→R </a:t>
            </a:r>
          </a:p>
          <a:p>
            <a:pPr lvl="1" eaLnBrk="1" hangingPunct="1">
              <a:buFont typeface="Wingdings" pitchFamily="2" charset="2"/>
              <a:buNone/>
            </a:pPr>
            <a:r>
              <a:rPr lang="en-US" altLang="zh-CN" sz="2000" i="1"/>
              <a:t>R →R/S | S</a:t>
            </a:r>
          </a:p>
          <a:p>
            <a:pPr lvl="1" eaLnBrk="1" hangingPunct="1">
              <a:buFont typeface="Wingdings" pitchFamily="2" charset="2"/>
              <a:buNone/>
            </a:pPr>
            <a:r>
              <a:rPr lang="zh-CN" altLang="en-US" sz="2000"/>
              <a:t>该文法是否为</a:t>
            </a:r>
            <a:r>
              <a:rPr lang="en-US" altLang="zh-CN" sz="2000"/>
              <a:t>SLR</a:t>
            </a:r>
            <a:r>
              <a:rPr lang="zh-CN" altLang="en-US" sz="2000"/>
              <a:t>文法？请予以证实。</a:t>
            </a:r>
          </a:p>
          <a:p>
            <a:pPr eaLnBrk="1" hangingPunct="1"/>
            <a:r>
              <a:rPr lang="zh-CN" altLang="en-US"/>
              <a:t>解答</a:t>
            </a:r>
          </a:p>
          <a:p>
            <a:pPr lvl="1" eaLnBrk="1" hangingPunct="1"/>
            <a:r>
              <a:rPr lang="zh-CN" altLang="en-US" sz="2000"/>
              <a:t>增广文法</a:t>
            </a:r>
          </a:p>
          <a:p>
            <a:pPr lvl="1" eaLnBrk="1" hangingPunct="1"/>
            <a:r>
              <a:rPr lang="zh-CN" altLang="en-US" sz="2000"/>
              <a:t>构造规范</a:t>
            </a:r>
            <a:r>
              <a:rPr lang="en-US" altLang="zh-CN" sz="2000"/>
              <a:t>LR(0)</a:t>
            </a:r>
            <a:r>
              <a:rPr lang="zh-CN" altLang="en-US" sz="2000"/>
              <a:t>项集族</a:t>
            </a:r>
            <a:endParaRPr lang="en-US" altLang="zh-CN" sz="2000"/>
          </a:p>
          <a:p>
            <a:pPr lvl="1" eaLnBrk="1" hangingPunct="1"/>
            <a:r>
              <a:rPr lang="zh-CN" altLang="en-US" sz="2000"/>
              <a:t>构造</a:t>
            </a:r>
            <a:r>
              <a:rPr lang="en-US" altLang="zh-CN" sz="2000"/>
              <a:t>SLR</a:t>
            </a:r>
            <a:r>
              <a:rPr lang="zh-CN" altLang="en-US" sz="2000"/>
              <a:t>分析表</a:t>
            </a:r>
          </a:p>
          <a:p>
            <a:pPr lvl="1" eaLnBrk="1" hangingPunct="1"/>
            <a:r>
              <a:rPr lang="zh-CN" altLang="en-US" sz="2000"/>
              <a:t>检查分析表中是否存在冲突如果不存在冲突是</a:t>
            </a:r>
            <a:r>
              <a:rPr lang="en-US" altLang="zh-CN" sz="2000"/>
              <a:t>SLR</a:t>
            </a:r>
            <a:r>
              <a:rPr lang="zh-CN" altLang="en-US" sz="2000"/>
              <a:t>文法，否则不是</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a:t>SLR(1)</a:t>
            </a:r>
            <a:r>
              <a:rPr lang="zh-CN" altLang="en-US"/>
              <a:t>分析表的构造</a:t>
            </a:r>
            <a:r>
              <a:rPr lang="en-US" altLang="zh-CN"/>
              <a:t>……</a:t>
            </a:r>
            <a:r>
              <a:rPr lang="zh-CN" altLang="en-US"/>
              <a:t>解答</a:t>
            </a:r>
          </a:p>
        </p:txBody>
      </p:sp>
      <p:sp>
        <p:nvSpPr>
          <p:cNvPr id="5" name="灯片编号占位符 4"/>
          <p:cNvSpPr>
            <a:spLocks noGrp="1"/>
          </p:cNvSpPr>
          <p:nvPr>
            <p:ph type="sldNum" sz="quarter" idx="4294967295"/>
          </p:nvPr>
        </p:nvSpPr>
        <p:spPr>
          <a:xfrm>
            <a:off x="6858000" y="6553200"/>
            <a:ext cx="2133600" cy="254000"/>
          </a:xfrm>
        </p:spPr>
        <p:txBody>
          <a:bodyPr/>
          <a:lstStyle/>
          <a:p>
            <a:pPr>
              <a:defRPr/>
            </a:pPr>
            <a:fld id="{B5A8EDF8-7409-4641-A879-CB3AEF6E6589}" type="slidenum">
              <a:rPr lang="zh-CN" altLang="en-US" smtClean="0"/>
              <a:pPr>
                <a:defRPr/>
              </a:pPr>
              <a:t>54</a:t>
            </a:fld>
            <a:endParaRPr lang="en-US" altLang="zh-CN" dirty="0"/>
          </a:p>
        </p:txBody>
      </p:sp>
      <p:sp>
        <p:nvSpPr>
          <p:cNvPr id="6" name="TextBox 5"/>
          <p:cNvSpPr txBox="1">
            <a:spLocks noChangeArrowheads="1"/>
          </p:cNvSpPr>
          <p:nvPr/>
        </p:nvSpPr>
        <p:spPr bwMode="auto">
          <a:xfrm>
            <a:off x="381000" y="1066800"/>
            <a:ext cx="1981200" cy="19383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2000" dirty="0">
                <a:solidFill>
                  <a:schemeClr val="tx2"/>
                </a:solidFill>
                <a:latin typeface="Arial" charset="0"/>
                <a:ea typeface="宋体" charset="-122"/>
              </a:rPr>
              <a:t>0.   S'→S</a:t>
            </a:r>
          </a:p>
          <a:p>
            <a:pPr eaLnBrk="1" hangingPunct="1">
              <a:lnSpc>
                <a:spcPct val="100000"/>
              </a:lnSpc>
              <a:spcBef>
                <a:spcPct val="0"/>
              </a:spcBef>
              <a:buClrTx/>
              <a:buFont typeface="华文行楷" pitchFamily="2" charset="-122"/>
              <a:buAutoNum type="arabicPeriod"/>
            </a:pPr>
            <a:r>
              <a:rPr lang="en-US" altLang="zh-CN" sz="2000" dirty="0" err="1">
                <a:solidFill>
                  <a:schemeClr val="tx2"/>
                </a:solidFill>
                <a:latin typeface="Arial" charset="0"/>
                <a:ea typeface="宋体" charset="-122"/>
              </a:rPr>
              <a:t>S→bTc</a:t>
            </a:r>
            <a:r>
              <a:rPr lang="en-US" altLang="zh-CN" sz="2000" dirty="0">
                <a:solidFill>
                  <a:schemeClr val="tx2"/>
                </a:solidFill>
                <a:latin typeface="Arial" charset="0"/>
                <a:ea typeface="宋体" charset="-122"/>
              </a:rPr>
              <a:t> </a:t>
            </a:r>
          </a:p>
          <a:p>
            <a:pPr eaLnBrk="1" hangingPunct="1">
              <a:lnSpc>
                <a:spcPct val="100000"/>
              </a:lnSpc>
              <a:spcBef>
                <a:spcPct val="0"/>
              </a:spcBef>
              <a:buClrTx/>
              <a:buFont typeface="华文行楷" pitchFamily="2" charset="-122"/>
              <a:buAutoNum type="arabicPeriod"/>
            </a:pPr>
            <a:r>
              <a:rPr lang="en-US" altLang="zh-CN" sz="2000" dirty="0">
                <a:solidFill>
                  <a:schemeClr val="tx2"/>
                </a:solidFill>
                <a:latin typeface="Arial" charset="0"/>
                <a:ea typeface="宋体" charset="-122"/>
              </a:rPr>
              <a:t>S→ a</a:t>
            </a:r>
          </a:p>
          <a:p>
            <a:pPr eaLnBrk="1" hangingPunct="1">
              <a:lnSpc>
                <a:spcPct val="100000"/>
              </a:lnSpc>
              <a:spcBef>
                <a:spcPct val="0"/>
              </a:spcBef>
              <a:buClrTx/>
              <a:buFont typeface="华文行楷" pitchFamily="2" charset="-122"/>
              <a:buAutoNum type="arabicPeriod"/>
            </a:pPr>
            <a:r>
              <a:rPr lang="en-US" altLang="zh-CN" sz="2000" dirty="0">
                <a:solidFill>
                  <a:schemeClr val="tx2"/>
                </a:solidFill>
                <a:latin typeface="Arial" charset="0"/>
                <a:ea typeface="宋体" charset="-122"/>
              </a:rPr>
              <a:t>T→R </a:t>
            </a:r>
          </a:p>
          <a:p>
            <a:pPr eaLnBrk="1" hangingPunct="1">
              <a:lnSpc>
                <a:spcPct val="100000"/>
              </a:lnSpc>
              <a:spcBef>
                <a:spcPct val="0"/>
              </a:spcBef>
              <a:buClrTx/>
              <a:buFont typeface="华文行楷" pitchFamily="2" charset="-122"/>
              <a:buAutoNum type="arabicPeriod"/>
            </a:pPr>
            <a:r>
              <a:rPr lang="en-US" altLang="zh-CN" sz="2000" dirty="0">
                <a:solidFill>
                  <a:schemeClr val="tx2"/>
                </a:solidFill>
                <a:latin typeface="Arial" charset="0"/>
                <a:ea typeface="宋体" charset="-122"/>
              </a:rPr>
              <a:t>R →R/S </a:t>
            </a:r>
          </a:p>
          <a:p>
            <a:pPr eaLnBrk="1" hangingPunct="1">
              <a:lnSpc>
                <a:spcPct val="100000"/>
              </a:lnSpc>
              <a:spcBef>
                <a:spcPct val="0"/>
              </a:spcBef>
              <a:buClrTx/>
              <a:buFont typeface="华文行楷" pitchFamily="2" charset="-122"/>
              <a:buAutoNum type="arabicPeriod"/>
            </a:pPr>
            <a:r>
              <a:rPr lang="en-US" altLang="zh-CN" sz="2000" dirty="0">
                <a:solidFill>
                  <a:schemeClr val="tx2"/>
                </a:solidFill>
                <a:latin typeface="Arial" charset="0"/>
                <a:ea typeface="宋体" charset="-122"/>
              </a:rPr>
              <a:t>R→ S</a:t>
            </a:r>
            <a:endParaRPr lang="zh-CN" altLang="en-US" sz="1800" dirty="0">
              <a:solidFill>
                <a:schemeClr val="tx2"/>
              </a:solidFill>
              <a:latin typeface="Arial" charset="0"/>
              <a:ea typeface="宋体" charset="-122"/>
            </a:endParaRPr>
          </a:p>
        </p:txBody>
      </p:sp>
      <p:grpSp>
        <p:nvGrpSpPr>
          <p:cNvPr id="56325" name="组合 54"/>
          <p:cNvGrpSpPr>
            <a:grpSpLocks/>
          </p:cNvGrpSpPr>
          <p:nvPr/>
        </p:nvGrpSpPr>
        <p:grpSpPr bwMode="auto">
          <a:xfrm>
            <a:off x="2362200" y="1524000"/>
            <a:ext cx="6248400" cy="4640263"/>
            <a:chOff x="2362200" y="1524000"/>
            <a:chExt cx="6248400" cy="4640263"/>
          </a:xfrm>
        </p:grpSpPr>
        <p:sp>
          <p:nvSpPr>
            <p:cNvPr id="56326" name="TextBox 7"/>
            <p:cNvSpPr txBox="1">
              <a:spLocks noChangeArrowheads="1"/>
            </p:cNvSpPr>
            <p:nvPr/>
          </p:nvSpPr>
          <p:spPr bwMode="auto">
            <a:xfrm>
              <a:off x="2438400" y="2514600"/>
              <a:ext cx="1219200" cy="830263"/>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0</a:t>
              </a:r>
              <a:r>
                <a:rPr lang="en-US" altLang="zh-CN" sz="1600">
                  <a:latin typeface="Arial" charset="0"/>
                  <a:ea typeface="宋体" charset="-122"/>
                </a:rPr>
                <a:t>:  S'→</a:t>
              </a:r>
              <a:r>
                <a:rPr lang="en-US" altLang="zh-CN" sz="1600">
                  <a:latin typeface="Arial" charset="0"/>
                  <a:ea typeface="宋体" charset="-122"/>
                  <a:sym typeface="Symbol" pitchFamily="18" charset="2"/>
                </a:rPr>
                <a:t></a:t>
              </a:r>
              <a:r>
                <a:rPr lang="en-US" altLang="zh-CN" sz="1600">
                  <a:latin typeface="Arial" charset="0"/>
                  <a:ea typeface="宋体" charset="-122"/>
                </a:rPr>
                <a:t>S</a:t>
              </a:r>
            </a:p>
            <a:p>
              <a:pPr eaLnBrk="1" hangingPunct="1">
                <a:lnSpc>
                  <a:spcPct val="100000"/>
                </a:lnSpc>
                <a:spcBef>
                  <a:spcPct val="0"/>
                </a:spcBef>
                <a:buClrTx/>
                <a:buFontTx/>
                <a:buNone/>
              </a:pPr>
              <a:r>
                <a:rPr lang="en-US" altLang="zh-CN" sz="1600">
                  <a:latin typeface="Arial" charset="0"/>
                  <a:ea typeface="宋体" charset="-122"/>
                </a:rPr>
                <a:t>S→</a:t>
              </a:r>
              <a:r>
                <a:rPr lang="en-US" altLang="zh-CN" sz="1600">
                  <a:latin typeface="Arial" charset="0"/>
                  <a:ea typeface="宋体" charset="-122"/>
                  <a:sym typeface="Symbol" pitchFamily="18" charset="2"/>
                </a:rPr>
                <a:t></a:t>
              </a:r>
              <a:r>
                <a:rPr lang="en-US" altLang="zh-CN" sz="1600">
                  <a:latin typeface="Arial" charset="0"/>
                  <a:ea typeface="宋体" charset="-122"/>
                </a:rPr>
                <a:t>bTc </a:t>
              </a:r>
            </a:p>
            <a:p>
              <a:pPr eaLnBrk="1" hangingPunct="1">
                <a:lnSpc>
                  <a:spcPct val="100000"/>
                </a:lnSpc>
                <a:spcBef>
                  <a:spcPct val="0"/>
                </a:spcBef>
                <a:buClrTx/>
                <a:buFontTx/>
                <a:buNone/>
              </a:pPr>
              <a:r>
                <a:rPr lang="en-US" altLang="zh-CN" sz="1600">
                  <a:latin typeface="Arial" charset="0"/>
                  <a:ea typeface="宋体" charset="-122"/>
                </a:rPr>
                <a:t>S→ </a:t>
              </a:r>
              <a:r>
                <a:rPr lang="en-US" altLang="zh-CN" sz="1600">
                  <a:latin typeface="Arial" charset="0"/>
                  <a:ea typeface="宋体" charset="-122"/>
                  <a:sym typeface="Symbol" pitchFamily="18" charset="2"/>
                </a:rPr>
                <a:t></a:t>
              </a:r>
              <a:r>
                <a:rPr lang="en-US" altLang="zh-CN" sz="1600">
                  <a:latin typeface="Arial" charset="0"/>
                  <a:ea typeface="宋体" charset="-122"/>
                </a:rPr>
                <a:t>a</a:t>
              </a:r>
            </a:p>
          </p:txBody>
        </p:sp>
        <p:sp>
          <p:nvSpPr>
            <p:cNvPr id="56327" name="TextBox 8"/>
            <p:cNvSpPr txBox="1">
              <a:spLocks noChangeArrowheads="1"/>
            </p:cNvSpPr>
            <p:nvPr/>
          </p:nvSpPr>
          <p:spPr bwMode="auto">
            <a:xfrm>
              <a:off x="4648200" y="18288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1</a:t>
              </a:r>
              <a:r>
                <a:rPr lang="en-US" altLang="zh-CN" sz="1600">
                  <a:latin typeface="Arial" charset="0"/>
                  <a:ea typeface="宋体" charset="-122"/>
                </a:rPr>
                <a:t>:  S'→S</a:t>
              </a:r>
              <a:r>
                <a:rPr lang="en-US" altLang="zh-CN" sz="1600">
                  <a:latin typeface="Arial" charset="0"/>
                  <a:ea typeface="宋体" charset="-122"/>
                  <a:sym typeface="Symbol" pitchFamily="18" charset="2"/>
                </a:rPr>
                <a:t></a:t>
              </a:r>
              <a:endParaRPr lang="en-US" altLang="zh-CN" sz="1600">
                <a:latin typeface="Arial" charset="0"/>
                <a:ea typeface="宋体" charset="-122"/>
              </a:endParaRPr>
            </a:p>
          </p:txBody>
        </p:sp>
        <p:grpSp>
          <p:nvGrpSpPr>
            <p:cNvPr id="56328" name="组合 19"/>
            <p:cNvGrpSpPr>
              <a:grpSpLocks/>
            </p:cNvGrpSpPr>
            <p:nvPr/>
          </p:nvGrpSpPr>
          <p:grpSpPr bwMode="auto">
            <a:xfrm>
              <a:off x="3657600" y="1998663"/>
              <a:ext cx="990600" cy="931862"/>
              <a:chOff x="1905000" y="778502"/>
              <a:chExt cx="990600" cy="933009"/>
            </a:xfrm>
          </p:grpSpPr>
          <p:cxnSp>
            <p:nvCxnSpPr>
              <p:cNvPr id="11" name="直接箭头连接符 10"/>
              <p:cNvCxnSpPr>
                <a:stCxn id="56326" idx="3"/>
                <a:endCxn id="56327" idx="1"/>
              </p:cNvCxnSpPr>
              <p:nvPr/>
            </p:nvCxnSpPr>
            <p:spPr>
              <a:xfrm flipV="1">
                <a:off x="1905000" y="778502"/>
                <a:ext cx="990600" cy="9330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74" name="TextBox 12"/>
              <p:cNvSpPr txBox="1">
                <a:spLocks noChangeArrowheads="1"/>
              </p:cNvSpPr>
              <p:nvPr/>
            </p:nvSpPr>
            <p:spPr bwMode="auto">
              <a:xfrm>
                <a:off x="2209800" y="838106"/>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S</a:t>
                </a:r>
                <a:endParaRPr lang="zh-CN" altLang="en-US" sz="1600">
                  <a:solidFill>
                    <a:srgbClr val="FF0000"/>
                  </a:solidFill>
                  <a:latin typeface="Arial" charset="0"/>
                  <a:ea typeface="宋体" charset="-122"/>
                </a:endParaRPr>
              </a:p>
            </p:txBody>
          </p:sp>
        </p:grpSp>
        <p:sp>
          <p:nvSpPr>
            <p:cNvPr id="56329" name="TextBox 20"/>
            <p:cNvSpPr txBox="1">
              <a:spLocks noChangeArrowheads="1"/>
            </p:cNvSpPr>
            <p:nvPr/>
          </p:nvSpPr>
          <p:spPr bwMode="auto">
            <a:xfrm>
              <a:off x="2362200" y="4572000"/>
              <a:ext cx="12192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2</a:t>
              </a:r>
              <a:r>
                <a:rPr lang="en-US" altLang="zh-CN" sz="1600">
                  <a:latin typeface="Arial" charset="0"/>
                  <a:ea typeface="宋体" charset="-122"/>
                </a:rPr>
                <a:t>: S→ a</a:t>
              </a:r>
              <a:r>
                <a:rPr lang="en-US" altLang="zh-CN" sz="1600">
                  <a:latin typeface="Arial" charset="0"/>
                  <a:ea typeface="宋体" charset="-122"/>
                  <a:sym typeface="Symbol" pitchFamily="18" charset="2"/>
                </a:rPr>
                <a:t></a:t>
              </a:r>
              <a:endParaRPr lang="en-US" altLang="zh-CN" sz="1600">
                <a:latin typeface="Arial" charset="0"/>
                <a:ea typeface="宋体" charset="-122"/>
              </a:endParaRPr>
            </a:p>
          </p:txBody>
        </p:sp>
        <p:grpSp>
          <p:nvGrpSpPr>
            <p:cNvPr id="56330" name="组合 24"/>
            <p:cNvGrpSpPr>
              <a:grpSpLocks/>
            </p:cNvGrpSpPr>
            <p:nvPr/>
          </p:nvGrpSpPr>
          <p:grpSpPr bwMode="auto">
            <a:xfrm>
              <a:off x="2971799" y="3276603"/>
              <a:ext cx="533401" cy="1295401"/>
              <a:chOff x="761207" y="3201582"/>
              <a:chExt cx="533400" cy="1296707"/>
            </a:xfrm>
          </p:grpSpPr>
          <p:cxnSp>
            <p:nvCxnSpPr>
              <p:cNvPr id="23" name="直接箭头连接符 22"/>
              <p:cNvCxnSpPr/>
              <p:nvPr/>
            </p:nvCxnSpPr>
            <p:spPr>
              <a:xfrm rot="5400000">
                <a:off x="185120" y="3846002"/>
                <a:ext cx="1228374"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72" name="TextBox 23"/>
              <p:cNvSpPr txBox="1">
                <a:spLocks noChangeArrowheads="1"/>
              </p:cNvSpPr>
              <p:nvPr/>
            </p:nvSpPr>
            <p:spPr bwMode="auto">
              <a:xfrm>
                <a:off x="837407" y="3201582"/>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a:t>
                </a:r>
                <a:endParaRPr lang="zh-CN" altLang="en-US" sz="1600">
                  <a:solidFill>
                    <a:srgbClr val="FF0000"/>
                  </a:solidFill>
                  <a:latin typeface="Arial" charset="0"/>
                  <a:ea typeface="宋体" charset="-122"/>
                </a:endParaRPr>
              </a:p>
            </p:txBody>
          </p:sp>
        </p:grpSp>
        <p:grpSp>
          <p:nvGrpSpPr>
            <p:cNvPr id="56331" name="组合 25"/>
            <p:cNvGrpSpPr>
              <a:grpSpLocks/>
            </p:cNvGrpSpPr>
            <p:nvPr/>
          </p:nvGrpSpPr>
          <p:grpSpPr bwMode="auto">
            <a:xfrm>
              <a:off x="3657600" y="2743200"/>
              <a:ext cx="1066800" cy="481013"/>
              <a:chOff x="762000" y="1746191"/>
              <a:chExt cx="1066800" cy="480811"/>
            </a:xfrm>
          </p:grpSpPr>
          <p:cxnSp>
            <p:nvCxnSpPr>
              <p:cNvPr id="27" name="直接箭头连接符 26"/>
              <p:cNvCxnSpPr>
                <a:stCxn id="56326" idx="3"/>
                <a:endCxn id="56332" idx="1"/>
              </p:cNvCxnSpPr>
              <p:nvPr/>
            </p:nvCxnSpPr>
            <p:spPr>
              <a:xfrm>
                <a:off x="762000" y="1933437"/>
                <a:ext cx="1066800" cy="293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70" name="TextBox 27"/>
              <p:cNvSpPr txBox="1">
                <a:spLocks noChangeArrowheads="1"/>
              </p:cNvSpPr>
              <p:nvPr/>
            </p:nvSpPr>
            <p:spPr bwMode="auto">
              <a:xfrm>
                <a:off x="1143000" y="1746191"/>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b</a:t>
                </a:r>
                <a:endParaRPr lang="zh-CN" altLang="en-US" sz="1600">
                  <a:solidFill>
                    <a:srgbClr val="FF0000"/>
                  </a:solidFill>
                  <a:latin typeface="Arial" charset="0"/>
                  <a:ea typeface="宋体" charset="-122"/>
                </a:endParaRPr>
              </a:p>
            </p:txBody>
          </p:sp>
        </p:grpSp>
        <p:sp>
          <p:nvSpPr>
            <p:cNvPr id="56332" name="TextBox 35"/>
            <p:cNvSpPr txBox="1">
              <a:spLocks noChangeArrowheads="1"/>
            </p:cNvSpPr>
            <p:nvPr/>
          </p:nvSpPr>
          <p:spPr bwMode="auto">
            <a:xfrm>
              <a:off x="4724400" y="2438400"/>
              <a:ext cx="1295400" cy="15700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3</a:t>
              </a:r>
              <a:r>
                <a:rPr lang="en-US" altLang="zh-CN" sz="1600">
                  <a:latin typeface="Arial" charset="0"/>
                  <a:ea typeface="宋体" charset="-122"/>
                </a:rPr>
                <a:t>:S→b</a:t>
              </a:r>
              <a:r>
                <a:rPr lang="en-US" altLang="zh-CN" sz="1600">
                  <a:latin typeface="Arial" charset="0"/>
                  <a:ea typeface="宋体" charset="-122"/>
                  <a:sym typeface="Symbol" pitchFamily="18" charset="2"/>
                </a:rPr>
                <a:t></a:t>
              </a:r>
              <a:r>
                <a:rPr lang="en-US" altLang="zh-CN" sz="1600">
                  <a:latin typeface="Arial" charset="0"/>
                  <a:ea typeface="宋体" charset="-122"/>
                </a:rPr>
                <a:t>Tc </a:t>
              </a:r>
            </a:p>
            <a:p>
              <a:pPr eaLnBrk="1" hangingPunct="1">
                <a:lnSpc>
                  <a:spcPct val="100000"/>
                </a:lnSpc>
                <a:spcBef>
                  <a:spcPct val="0"/>
                </a:spcBef>
                <a:buClrTx/>
                <a:buFontTx/>
                <a:buNone/>
              </a:pPr>
              <a:r>
                <a:rPr lang="en-US" altLang="zh-CN" sz="1600">
                  <a:latin typeface="Arial" charset="0"/>
                  <a:ea typeface="宋体" charset="-122"/>
                </a:rPr>
                <a:t>T→</a:t>
              </a:r>
              <a:r>
                <a:rPr lang="en-US" altLang="zh-CN" sz="1600">
                  <a:latin typeface="Arial" charset="0"/>
                  <a:ea typeface="宋体" charset="-122"/>
                  <a:sym typeface="Symbol" pitchFamily="18" charset="2"/>
                </a:rPr>
                <a:t></a:t>
              </a:r>
              <a:r>
                <a:rPr lang="en-US" altLang="zh-CN" sz="1600">
                  <a:latin typeface="Arial" charset="0"/>
                  <a:ea typeface="宋体" charset="-122"/>
                </a:rPr>
                <a:t>R </a:t>
              </a:r>
            </a:p>
            <a:p>
              <a:pPr eaLnBrk="1" hangingPunct="1">
                <a:lnSpc>
                  <a:spcPct val="100000"/>
                </a:lnSpc>
                <a:spcBef>
                  <a:spcPct val="0"/>
                </a:spcBef>
                <a:buClrTx/>
                <a:buFontTx/>
                <a:buNone/>
              </a:pPr>
              <a:r>
                <a:rPr lang="en-US" altLang="zh-CN" sz="1600">
                  <a:latin typeface="Arial" charset="0"/>
                  <a:ea typeface="宋体" charset="-122"/>
                </a:rPr>
                <a:t>R →</a:t>
              </a:r>
              <a:r>
                <a:rPr lang="en-US" altLang="zh-CN" sz="1600">
                  <a:latin typeface="Arial" charset="0"/>
                  <a:ea typeface="宋体" charset="-122"/>
                  <a:sym typeface="Symbol" pitchFamily="18" charset="2"/>
                </a:rPr>
                <a:t></a:t>
              </a:r>
              <a:r>
                <a:rPr lang="en-US" altLang="zh-CN" sz="1600">
                  <a:latin typeface="Arial" charset="0"/>
                  <a:ea typeface="宋体" charset="-122"/>
                </a:rPr>
                <a:t>R/S </a:t>
              </a:r>
            </a:p>
            <a:p>
              <a:pPr eaLnBrk="1" hangingPunct="1">
                <a:lnSpc>
                  <a:spcPct val="100000"/>
                </a:lnSpc>
                <a:spcBef>
                  <a:spcPct val="0"/>
                </a:spcBef>
                <a:buClrTx/>
                <a:buFontTx/>
                <a:buNone/>
              </a:pPr>
              <a:r>
                <a:rPr lang="en-US" altLang="zh-CN" sz="1600">
                  <a:latin typeface="Arial" charset="0"/>
                  <a:ea typeface="宋体" charset="-122"/>
                </a:rPr>
                <a:t>R→ </a:t>
              </a:r>
              <a:r>
                <a:rPr lang="en-US" altLang="zh-CN" sz="1600">
                  <a:latin typeface="Arial" charset="0"/>
                  <a:ea typeface="宋体" charset="-122"/>
                  <a:sym typeface="Symbol" pitchFamily="18" charset="2"/>
                </a:rPr>
                <a:t></a:t>
              </a:r>
              <a:r>
                <a:rPr lang="en-US" altLang="zh-CN" sz="1600">
                  <a:latin typeface="Arial" charset="0"/>
                  <a:ea typeface="宋体" charset="-122"/>
                </a:rPr>
                <a:t>S</a:t>
              </a:r>
            </a:p>
            <a:p>
              <a:pPr eaLnBrk="1" hangingPunct="1">
                <a:lnSpc>
                  <a:spcPct val="100000"/>
                </a:lnSpc>
                <a:spcBef>
                  <a:spcPct val="0"/>
                </a:spcBef>
                <a:buClrTx/>
                <a:buFontTx/>
                <a:buNone/>
              </a:pPr>
              <a:r>
                <a:rPr lang="en-US" altLang="zh-CN" sz="1600">
                  <a:latin typeface="Arial" charset="0"/>
                  <a:ea typeface="宋体" charset="-122"/>
                </a:rPr>
                <a:t>S→ </a:t>
              </a:r>
              <a:r>
                <a:rPr lang="en-US" altLang="zh-CN" sz="1600">
                  <a:latin typeface="Arial" charset="0"/>
                  <a:ea typeface="宋体" charset="-122"/>
                  <a:sym typeface="Symbol" pitchFamily="18" charset="2"/>
                </a:rPr>
                <a:t></a:t>
              </a:r>
              <a:r>
                <a:rPr lang="en-US" altLang="zh-CN" sz="1600">
                  <a:latin typeface="Arial" charset="0"/>
                  <a:ea typeface="宋体" charset="-122"/>
                </a:rPr>
                <a:t>a</a:t>
              </a:r>
            </a:p>
            <a:p>
              <a:pPr eaLnBrk="1" hangingPunct="1">
                <a:lnSpc>
                  <a:spcPct val="100000"/>
                </a:lnSpc>
                <a:spcBef>
                  <a:spcPct val="0"/>
                </a:spcBef>
                <a:buClrTx/>
                <a:buFontTx/>
                <a:buNone/>
              </a:pPr>
              <a:r>
                <a:rPr lang="en-US" altLang="zh-CN" sz="1600">
                  <a:latin typeface="Arial" charset="0"/>
                  <a:ea typeface="宋体" charset="-122"/>
                </a:rPr>
                <a:t>S→</a:t>
              </a:r>
              <a:r>
                <a:rPr lang="en-US" altLang="zh-CN" sz="1600">
                  <a:latin typeface="Arial" charset="0"/>
                  <a:ea typeface="宋体" charset="-122"/>
                  <a:sym typeface="Symbol" pitchFamily="18" charset="2"/>
                </a:rPr>
                <a:t></a:t>
              </a:r>
              <a:r>
                <a:rPr lang="en-US" altLang="zh-CN" sz="1600">
                  <a:latin typeface="Arial" charset="0"/>
                  <a:ea typeface="宋体" charset="-122"/>
                </a:rPr>
                <a:t>bTc </a:t>
              </a:r>
            </a:p>
          </p:txBody>
        </p:sp>
        <p:grpSp>
          <p:nvGrpSpPr>
            <p:cNvPr id="56333" name="组合 51"/>
            <p:cNvGrpSpPr>
              <a:grpSpLocks/>
            </p:cNvGrpSpPr>
            <p:nvPr/>
          </p:nvGrpSpPr>
          <p:grpSpPr bwMode="auto">
            <a:xfrm>
              <a:off x="4114800" y="3579812"/>
              <a:ext cx="727076" cy="438150"/>
              <a:chOff x="2133601" y="2436551"/>
              <a:chExt cx="727864" cy="439143"/>
            </a:xfrm>
          </p:grpSpPr>
          <p:sp>
            <p:nvSpPr>
              <p:cNvPr id="50" name="弧形 49"/>
              <p:cNvSpPr/>
              <p:nvPr/>
            </p:nvSpPr>
            <p:spPr>
              <a:xfrm rot="16026306">
                <a:off x="2413045" y="2427275"/>
                <a:ext cx="439143" cy="457696"/>
              </a:xfrm>
              <a:prstGeom prst="arc">
                <a:avLst>
                  <a:gd name="adj1" fmla="val 9373801"/>
                  <a:gd name="adj2" fmla="val 2266971"/>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6368" name="TextBox 50"/>
              <p:cNvSpPr txBox="1">
                <a:spLocks noChangeArrowheads="1"/>
              </p:cNvSpPr>
              <p:nvPr/>
            </p:nvSpPr>
            <p:spPr bwMode="auto">
              <a:xfrm>
                <a:off x="2133601" y="2514515"/>
                <a:ext cx="45720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b</a:t>
                </a:r>
                <a:endParaRPr lang="zh-CN" altLang="en-US" sz="1600">
                  <a:solidFill>
                    <a:srgbClr val="FF0000"/>
                  </a:solidFill>
                  <a:latin typeface="Arial" charset="0"/>
                  <a:ea typeface="宋体" charset="-122"/>
                </a:endParaRPr>
              </a:p>
            </p:txBody>
          </p:sp>
        </p:grpSp>
        <p:grpSp>
          <p:nvGrpSpPr>
            <p:cNvPr id="56334" name="组合 52"/>
            <p:cNvGrpSpPr>
              <a:grpSpLocks/>
            </p:cNvGrpSpPr>
            <p:nvPr/>
          </p:nvGrpSpPr>
          <p:grpSpPr bwMode="auto">
            <a:xfrm>
              <a:off x="3581399" y="4008439"/>
              <a:ext cx="1790700" cy="733425"/>
              <a:chOff x="609599" y="1281651"/>
              <a:chExt cx="1790703" cy="733532"/>
            </a:xfrm>
          </p:grpSpPr>
          <p:cxnSp>
            <p:nvCxnSpPr>
              <p:cNvPr id="54" name="直接箭头连接符 53"/>
              <p:cNvCxnSpPr/>
              <p:nvPr/>
            </p:nvCxnSpPr>
            <p:spPr>
              <a:xfrm rot="5400000">
                <a:off x="1138185" y="753065"/>
                <a:ext cx="733532" cy="1790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6" name="TextBox 54"/>
              <p:cNvSpPr txBox="1">
                <a:spLocks noChangeArrowheads="1"/>
              </p:cNvSpPr>
              <p:nvPr/>
            </p:nvSpPr>
            <p:spPr bwMode="auto">
              <a:xfrm>
                <a:off x="838200" y="1540730"/>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a:t>
                </a:r>
                <a:endParaRPr lang="zh-CN" altLang="en-US" sz="1600">
                  <a:solidFill>
                    <a:srgbClr val="FF0000"/>
                  </a:solidFill>
                  <a:latin typeface="Arial" charset="0"/>
                  <a:ea typeface="宋体" charset="-122"/>
                </a:endParaRPr>
              </a:p>
            </p:txBody>
          </p:sp>
        </p:grpSp>
        <p:grpSp>
          <p:nvGrpSpPr>
            <p:cNvPr id="56335" name="组合 58"/>
            <p:cNvGrpSpPr>
              <a:grpSpLocks/>
            </p:cNvGrpSpPr>
            <p:nvPr/>
          </p:nvGrpSpPr>
          <p:grpSpPr bwMode="auto">
            <a:xfrm>
              <a:off x="6019800" y="2667000"/>
              <a:ext cx="914400" cy="555625"/>
              <a:chOff x="838200" y="1669897"/>
              <a:chExt cx="914400" cy="557105"/>
            </a:xfrm>
          </p:grpSpPr>
          <p:cxnSp>
            <p:nvCxnSpPr>
              <p:cNvPr id="60" name="直接箭头连接符 59"/>
              <p:cNvCxnSpPr>
                <a:stCxn id="56332" idx="3"/>
                <a:endCxn id="56336" idx="1"/>
              </p:cNvCxnSpPr>
              <p:nvPr/>
            </p:nvCxnSpPr>
            <p:spPr>
              <a:xfrm flipV="1">
                <a:off x="838200" y="1685814"/>
                <a:ext cx="914400" cy="541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4" name="TextBox 60"/>
              <p:cNvSpPr txBox="1">
                <a:spLocks noChangeArrowheads="1"/>
              </p:cNvSpPr>
              <p:nvPr/>
            </p:nvSpPr>
            <p:spPr bwMode="auto">
              <a:xfrm>
                <a:off x="1066800" y="1669897"/>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T</a:t>
                </a:r>
                <a:endParaRPr lang="zh-CN" altLang="en-US" sz="1600">
                  <a:solidFill>
                    <a:srgbClr val="FF0000"/>
                  </a:solidFill>
                  <a:latin typeface="Arial" charset="0"/>
                  <a:ea typeface="宋体" charset="-122"/>
                </a:endParaRPr>
              </a:p>
            </p:txBody>
          </p:sp>
        </p:grpSp>
        <p:sp>
          <p:nvSpPr>
            <p:cNvPr id="56336" name="TextBox 61"/>
            <p:cNvSpPr txBox="1">
              <a:spLocks noChangeArrowheads="1"/>
            </p:cNvSpPr>
            <p:nvPr/>
          </p:nvSpPr>
          <p:spPr bwMode="auto">
            <a:xfrm>
              <a:off x="6934200" y="25146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4</a:t>
              </a:r>
              <a:r>
                <a:rPr lang="en-US" altLang="zh-CN" sz="1600">
                  <a:latin typeface="Arial" charset="0"/>
                  <a:ea typeface="宋体" charset="-122"/>
                </a:rPr>
                <a:t>: S→bT</a:t>
              </a:r>
              <a:r>
                <a:rPr lang="en-US" altLang="zh-CN" sz="1600">
                  <a:latin typeface="Arial" charset="0"/>
                  <a:ea typeface="宋体" charset="-122"/>
                  <a:sym typeface="Symbol" pitchFamily="18" charset="2"/>
                </a:rPr>
                <a:t></a:t>
              </a:r>
              <a:r>
                <a:rPr lang="en-US" altLang="zh-CN" sz="1600">
                  <a:latin typeface="Arial" charset="0"/>
                  <a:ea typeface="宋体" charset="-122"/>
                </a:rPr>
                <a:t>c </a:t>
              </a:r>
            </a:p>
          </p:txBody>
        </p:sp>
        <p:grpSp>
          <p:nvGrpSpPr>
            <p:cNvPr id="56337" name="组合 62"/>
            <p:cNvGrpSpPr>
              <a:grpSpLocks/>
            </p:cNvGrpSpPr>
            <p:nvPr/>
          </p:nvGrpSpPr>
          <p:grpSpPr bwMode="auto">
            <a:xfrm>
              <a:off x="6019800" y="3048000"/>
              <a:ext cx="1295400" cy="398463"/>
              <a:chOff x="838200" y="1593600"/>
              <a:chExt cx="1295400" cy="398161"/>
            </a:xfrm>
          </p:grpSpPr>
          <p:cxnSp>
            <p:nvCxnSpPr>
              <p:cNvPr id="64" name="直接箭头连接符 63"/>
              <p:cNvCxnSpPr>
                <a:stCxn id="56332" idx="3"/>
                <a:endCxn id="56338" idx="1"/>
              </p:cNvCxnSpPr>
              <p:nvPr/>
            </p:nvCxnSpPr>
            <p:spPr>
              <a:xfrm>
                <a:off x="838200" y="1769679"/>
                <a:ext cx="1295400" cy="222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2" name="TextBox 64"/>
              <p:cNvSpPr txBox="1">
                <a:spLocks noChangeArrowheads="1"/>
              </p:cNvSpPr>
              <p:nvPr/>
            </p:nvSpPr>
            <p:spPr bwMode="auto">
              <a:xfrm>
                <a:off x="1295400" y="1593600"/>
                <a:ext cx="457200"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S</a:t>
                </a:r>
                <a:endParaRPr lang="zh-CN" altLang="en-US" sz="1600">
                  <a:solidFill>
                    <a:srgbClr val="FF0000"/>
                  </a:solidFill>
                  <a:latin typeface="Arial" charset="0"/>
                  <a:ea typeface="宋体" charset="-122"/>
                </a:endParaRPr>
              </a:p>
            </p:txBody>
          </p:sp>
        </p:grpSp>
        <p:sp>
          <p:nvSpPr>
            <p:cNvPr id="56338" name="TextBox 65"/>
            <p:cNvSpPr txBox="1">
              <a:spLocks noChangeArrowheads="1"/>
            </p:cNvSpPr>
            <p:nvPr/>
          </p:nvSpPr>
          <p:spPr bwMode="auto">
            <a:xfrm>
              <a:off x="7315200" y="32766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5</a:t>
              </a:r>
              <a:r>
                <a:rPr lang="en-US" altLang="zh-CN" sz="1600">
                  <a:latin typeface="Arial" charset="0"/>
                  <a:ea typeface="宋体" charset="-122"/>
                </a:rPr>
                <a:t>: R→S</a:t>
              </a:r>
              <a:r>
                <a:rPr lang="en-US" altLang="zh-CN" sz="1600">
                  <a:latin typeface="Arial" charset="0"/>
                  <a:ea typeface="宋体" charset="-122"/>
                  <a:sym typeface="Symbol" pitchFamily="18" charset="2"/>
                </a:rPr>
                <a:t></a:t>
              </a:r>
              <a:endParaRPr lang="en-US" altLang="zh-CN" sz="1600">
                <a:latin typeface="Arial" charset="0"/>
                <a:ea typeface="宋体" charset="-122"/>
              </a:endParaRPr>
            </a:p>
          </p:txBody>
        </p:sp>
        <p:grpSp>
          <p:nvGrpSpPr>
            <p:cNvPr id="56339" name="组合 66"/>
            <p:cNvGrpSpPr>
              <a:grpSpLocks/>
            </p:cNvGrpSpPr>
            <p:nvPr/>
          </p:nvGrpSpPr>
          <p:grpSpPr bwMode="auto">
            <a:xfrm>
              <a:off x="6019800" y="3222625"/>
              <a:ext cx="1143000" cy="1031875"/>
              <a:chOff x="838200" y="1311476"/>
              <a:chExt cx="1143000" cy="1032350"/>
            </a:xfrm>
          </p:grpSpPr>
          <p:cxnSp>
            <p:nvCxnSpPr>
              <p:cNvPr id="68" name="直接箭头连接符 67"/>
              <p:cNvCxnSpPr>
                <a:stCxn id="56332" idx="3"/>
                <a:endCxn id="56340" idx="1"/>
              </p:cNvCxnSpPr>
              <p:nvPr/>
            </p:nvCxnSpPr>
            <p:spPr>
              <a:xfrm>
                <a:off x="838200" y="1311476"/>
                <a:ext cx="1143000" cy="1032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60" name="TextBox 68"/>
              <p:cNvSpPr txBox="1">
                <a:spLocks noChangeArrowheads="1"/>
              </p:cNvSpPr>
              <p:nvPr/>
            </p:nvSpPr>
            <p:spPr bwMode="auto">
              <a:xfrm>
                <a:off x="1066800" y="1822485"/>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R</a:t>
                </a:r>
                <a:endParaRPr lang="zh-CN" altLang="en-US" sz="1600">
                  <a:solidFill>
                    <a:srgbClr val="FF0000"/>
                  </a:solidFill>
                  <a:latin typeface="Arial" charset="0"/>
                  <a:ea typeface="宋体" charset="-122"/>
                </a:endParaRPr>
              </a:p>
            </p:txBody>
          </p:sp>
        </p:grpSp>
        <p:sp>
          <p:nvSpPr>
            <p:cNvPr id="56340" name="TextBox 69"/>
            <p:cNvSpPr txBox="1">
              <a:spLocks noChangeArrowheads="1"/>
            </p:cNvSpPr>
            <p:nvPr/>
          </p:nvSpPr>
          <p:spPr bwMode="auto">
            <a:xfrm>
              <a:off x="7162800" y="3962400"/>
              <a:ext cx="1295400" cy="584200"/>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6</a:t>
              </a:r>
              <a:r>
                <a:rPr lang="en-US" altLang="zh-CN" sz="1600">
                  <a:latin typeface="Arial" charset="0"/>
                  <a:ea typeface="宋体" charset="-122"/>
                </a:rPr>
                <a:t>:  T→R</a:t>
              </a:r>
              <a:r>
                <a:rPr lang="en-US" altLang="zh-CN" sz="1600">
                  <a:latin typeface="Arial" charset="0"/>
                  <a:ea typeface="宋体" charset="-122"/>
                  <a:sym typeface="Symbol" pitchFamily="18" charset="2"/>
                </a:rPr>
                <a:t></a:t>
              </a:r>
              <a:r>
                <a:rPr lang="en-US" altLang="zh-CN" sz="1600">
                  <a:latin typeface="Arial" charset="0"/>
                  <a:ea typeface="宋体" charset="-122"/>
                </a:rPr>
                <a:t> </a:t>
              </a:r>
            </a:p>
            <a:p>
              <a:pPr eaLnBrk="1" hangingPunct="1">
                <a:lnSpc>
                  <a:spcPct val="100000"/>
                </a:lnSpc>
                <a:spcBef>
                  <a:spcPct val="0"/>
                </a:spcBef>
                <a:buClrTx/>
                <a:buFontTx/>
                <a:buNone/>
              </a:pPr>
              <a:r>
                <a:rPr lang="en-US" altLang="zh-CN" sz="1600">
                  <a:latin typeface="Arial" charset="0"/>
                  <a:ea typeface="宋体" charset="-122"/>
                </a:rPr>
                <a:t>R →R</a:t>
              </a:r>
              <a:r>
                <a:rPr lang="en-US" altLang="zh-CN" sz="1600">
                  <a:latin typeface="Arial" charset="0"/>
                  <a:ea typeface="宋体" charset="-122"/>
                  <a:sym typeface="Symbol" pitchFamily="18" charset="2"/>
                </a:rPr>
                <a:t></a:t>
              </a:r>
              <a:r>
                <a:rPr lang="en-US" altLang="zh-CN" sz="1600">
                  <a:latin typeface="Arial" charset="0"/>
                  <a:ea typeface="宋体" charset="-122"/>
                </a:rPr>
                <a:t>/S </a:t>
              </a:r>
            </a:p>
          </p:txBody>
        </p:sp>
        <p:sp>
          <p:nvSpPr>
            <p:cNvPr id="56341" name="TextBox 70"/>
            <p:cNvSpPr txBox="1">
              <a:spLocks noChangeArrowheads="1"/>
            </p:cNvSpPr>
            <p:nvPr/>
          </p:nvSpPr>
          <p:spPr bwMode="auto">
            <a:xfrm>
              <a:off x="7086600" y="15240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7</a:t>
              </a:r>
              <a:r>
                <a:rPr lang="en-US" altLang="zh-CN" sz="1600">
                  <a:latin typeface="Arial" charset="0"/>
                  <a:ea typeface="宋体" charset="-122"/>
                </a:rPr>
                <a:t>: S→bTc</a:t>
              </a:r>
              <a:r>
                <a:rPr lang="en-US" altLang="zh-CN" sz="1600">
                  <a:latin typeface="Arial" charset="0"/>
                  <a:ea typeface="宋体" charset="-122"/>
                  <a:sym typeface="Symbol" pitchFamily="18" charset="2"/>
                </a:rPr>
                <a:t></a:t>
              </a:r>
              <a:r>
                <a:rPr lang="en-US" altLang="zh-CN" sz="1600">
                  <a:latin typeface="Arial" charset="0"/>
                  <a:ea typeface="宋体" charset="-122"/>
                </a:rPr>
                <a:t> </a:t>
              </a:r>
            </a:p>
          </p:txBody>
        </p:sp>
        <p:grpSp>
          <p:nvGrpSpPr>
            <p:cNvPr id="56342" name="组合 71"/>
            <p:cNvGrpSpPr>
              <a:grpSpLocks/>
            </p:cNvGrpSpPr>
            <p:nvPr/>
          </p:nvGrpSpPr>
          <p:grpSpPr bwMode="auto">
            <a:xfrm>
              <a:off x="7581900" y="1862139"/>
              <a:ext cx="495300" cy="652462"/>
              <a:chOff x="950741" y="714877"/>
              <a:chExt cx="495244" cy="651107"/>
            </a:xfrm>
          </p:grpSpPr>
          <p:cxnSp>
            <p:nvCxnSpPr>
              <p:cNvPr id="73" name="直接箭头连接符 72"/>
              <p:cNvCxnSpPr/>
              <p:nvPr/>
            </p:nvCxnSpPr>
            <p:spPr>
              <a:xfrm rot="5400000" flipH="1" flipV="1">
                <a:off x="701379" y="964239"/>
                <a:ext cx="651107" cy="1523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8" name="TextBox 73"/>
              <p:cNvSpPr txBox="1">
                <a:spLocks noChangeArrowheads="1"/>
              </p:cNvSpPr>
              <p:nvPr/>
            </p:nvSpPr>
            <p:spPr bwMode="auto">
              <a:xfrm>
                <a:off x="988785" y="985776"/>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c</a:t>
                </a:r>
                <a:endParaRPr lang="zh-CN" altLang="en-US" sz="1600">
                  <a:solidFill>
                    <a:srgbClr val="FF0000"/>
                  </a:solidFill>
                  <a:latin typeface="Arial" charset="0"/>
                  <a:ea typeface="宋体" charset="-122"/>
                </a:endParaRPr>
              </a:p>
            </p:txBody>
          </p:sp>
        </p:grpSp>
        <p:sp>
          <p:nvSpPr>
            <p:cNvPr id="56343" name="TextBox 78"/>
            <p:cNvSpPr txBox="1">
              <a:spLocks noChangeArrowheads="1"/>
            </p:cNvSpPr>
            <p:nvPr/>
          </p:nvSpPr>
          <p:spPr bwMode="auto">
            <a:xfrm>
              <a:off x="4724400" y="5334000"/>
              <a:ext cx="1295400" cy="830263"/>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8</a:t>
              </a:r>
              <a:r>
                <a:rPr lang="en-US" altLang="zh-CN" sz="1600">
                  <a:latin typeface="Arial" charset="0"/>
                  <a:ea typeface="宋体" charset="-122"/>
                </a:rPr>
                <a:t>: R →R/</a:t>
              </a:r>
              <a:r>
                <a:rPr lang="en-US" altLang="zh-CN" sz="1600">
                  <a:latin typeface="Arial" charset="0"/>
                  <a:ea typeface="宋体" charset="-122"/>
                  <a:sym typeface="Symbol" pitchFamily="18" charset="2"/>
                </a:rPr>
                <a:t></a:t>
              </a:r>
              <a:r>
                <a:rPr lang="en-US" altLang="zh-CN" sz="1600">
                  <a:latin typeface="Arial" charset="0"/>
                  <a:ea typeface="宋体" charset="-122"/>
                </a:rPr>
                <a:t>S</a:t>
              </a:r>
            </a:p>
            <a:p>
              <a:pPr eaLnBrk="1" hangingPunct="1">
                <a:lnSpc>
                  <a:spcPct val="100000"/>
                </a:lnSpc>
                <a:spcBef>
                  <a:spcPct val="0"/>
                </a:spcBef>
                <a:buClrTx/>
                <a:buFontTx/>
                <a:buNone/>
              </a:pPr>
              <a:r>
                <a:rPr lang="en-US" altLang="zh-CN" sz="1600">
                  <a:latin typeface="Arial" charset="0"/>
                  <a:ea typeface="宋体" charset="-122"/>
                </a:rPr>
                <a:t>S→</a:t>
              </a:r>
              <a:r>
                <a:rPr lang="en-US" altLang="zh-CN" sz="1600">
                  <a:latin typeface="Arial" charset="0"/>
                  <a:ea typeface="宋体" charset="-122"/>
                  <a:sym typeface="Symbol" pitchFamily="18" charset="2"/>
                </a:rPr>
                <a:t></a:t>
              </a:r>
              <a:r>
                <a:rPr lang="en-US" altLang="zh-CN" sz="1600">
                  <a:latin typeface="Arial" charset="0"/>
                  <a:ea typeface="宋体" charset="-122"/>
                </a:rPr>
                <a:t>bTc</a:t>
              </a:r>
            </a:p>
            <a:p>
              <a:pPr eaLnBrk="1" hangingPunct="1">
                <a:lnSpc>
                  <a:spcPct val="100000"/>
                </a:lnSpc>
                <a:spcBef>
                  <a:spcPct val="0"/>
                </a:spcBef>
                <a:buClrTx/>
                <a:buFontTx/>
                <a:buNone/>
              </a:pPr>
              <a:r>
                <a:rPr lang="en-US" altLang="zh-CN" sz="1600">
                  <a:latin typeface="Arial" charset="0"/>
                  <a:ea typeface="宋体" charset="-122"/>
                </a:rPr>
                <a:t>S→ </a:t>
              </a:r>
              <a:r>
                <a:rPr lang="en-US" altLang="zh-CN" sz="1600">
                  <a:latin typeface="Arial" charset="0"/>
                  <a:ea typeface="宋体" charset="-122"/>
                  <a:sym typeface="Symbol" pitchFamily="18" charset="2"/>
                </a:rPr>
                <a:t></a:t>
              </a:r>
              <a:r>
                <a:rPr lang="en-US" altLang="zh-CN" sz="1600">
                  <a:latin typeface="Arial" charset="0"/>
                  <a:ea typeface="宋体" charset="-122"/>
                </a:rPr>
                <a:t>a</a:t>
              </a:r>
            </a:p>
          </p:txBody>
        </p:sp>
        <p:grpSp>
          <p:nvGrpSpPr>
            <p:cNvPr id="56344" name="组合 79"/>
            <p:cNvGrpSpPr>
              <a:grpSpLocks/>
            </p:cNvGrpSpPr>
            <p:nvPr/>
          </p:nvGrpSpPr>
          <p:grpSpPr bwMode="auto">
            <a:xfrm>
              <a:off x="5372100" y="4546600"/>
              <a:ext cx="2438400" cy="787400"/>
              <a:chOff x="-1142986" y="3244276"/>
              <a:chExt cx="2438400" cy="786696"/>
            </a:xfrm>
          </p:grpSpPr>
          <p:cxnSp>
            <p:nvCxnSpPr>
              <p:cNvPr id="81" name="直接箭头连接符 80"/>
              <p:cNvCxnSpPr/>
              <p:nvPr/>
            </p:nvCxnSpPr>
            <p:spPr>
              <a:xfrm rot="5400000">
                <a:off x="-317134" y="2418424"/>
                <a:ext cx="786696" cy="2438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6" name="TextBox 81"/>
              <p:cNvSpPr txBox="1">
                <a:spLocks noChangeArrowheads="1"/>
              </p:cNvSpPr>
              <p:nvPr/>
            </p:nvSpPr>
            <p:spPr bwMode="auto">
              <a:xfrm>
                <a:off x="-38086" y="3345787"/>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t>
                </a:r>
                <a:endParaRPr lang="zh-CN" altLang="en-US" sz="1600">
                  <a:solidFill>
                    <a:srgbClr val="FF0000"/>
                  </a:solidFill>
                  <a:latin typeface="Arial" charset="0"/>
                  <a:ea typeface="宋体" charset="-122"/>
                </a:endParaRPr>
              </a:p>
            </p:txBody>
          </p:sp>
        </p:grpSp>
        <p:sp>
          <p:nvSpPr>
            <p:cNvPr id="56345" name="TextBox 85"/>
            <p:cNvSpPr txBox="1">
              <a:spLocks noChangeArrowheads="1"/>
            </p:cNvSpPr>
            <p:nvPr/>
          </p:nvSpPr>
          <p:spPr bwMode="auto">
            <a:xfrm>
              <a:off x="7010400" y="5562600"/>
              <a:ext cx="1295400" cy="338138"/>
            </a:xfrm>
            <a:prstGeom prst="rect">
              <a:avLst/>
            </a:prstGeom>
            <a:solidFill>
              <a:schemeClr val="bg1"/>
            </a:solidFill>
            <a:ln w="3175">
              <a:solidFill>
                <a:schemeClr val="tx1"/>
              </a:solidFill>
              <a:miter lim="800000"/>
              <a:headEnd/>
              <a:tailEnd/>
            </a:ln>
          </p:spPr>
          <p:txBody>
            <a:bodyPr>
              <a:spAutoFit/>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latin typeface="Arial" charset="0"/>
                  <a:ea typeface="宋体" charset="-122"/>
                </a:rPr>
                <a:t>I</a:t>
              </a:r>
              <a:r>
                <a:rPr lang="en-US" altLang="zh-CN" sz="1600" baseline="-25000">
                  <a:latin typeface="Arial" charset="0"/>
                  <a:ea typeface="宋体" charset="-122"/>
                </a:rPr>
                <a:t>9</a:t>
              </a:r>
              <a:r>
                <a:rPr lang="en-US" altLang="zh-CN" sz="1600">
                  <a:latin typeface="Arial" charset="0"/>
                  <a:ea typeface="宋体" charset="-122"/>
                </a:rPr>
                <a:t>: R →R/S</a:t>
              </a:r>
              <a:r>
                <a:rPr lang="en-US" altLang="zh-CN" sz="1600">
                  <a:latin typeface="Arial" charset="0"/>
                  <a:ea typeface="宋体" charset="-122"/>
                  <a:sym typeface="Symbol" pitchFamily="18" charset="2"/>
                </a:rPr>
                <a:t></a:t>
              </a:r>
              <a:r>
                <a:rPr lang="en-US" altLang="zh-CN" sz="1600">
                  <a:latin typeface="Arial" charset="0"/>
                  <a:ea typeface="宋体" charset="-122"/>
                </a:rPr>
                <a:t> </a:t>
              </a:r>
            </a:p>
          </p:txBody>
        </p:sp>
        <p:grpSp>
          <p:nvGrpSpPr>
            <p:cNvPr id="56346" name="组合 86"/>
            <p:cNvGrpSpPr>
              <a:grpSpLocks/>
            </p:cNvGrpSpPr>
            <p:nvPr/>
          </p:nvGrpSpPr>
          <p:grpSpPr bwMode="auto">
            <a:xfrm>
              <a:off x="6019800" y="5410200"/>
              <a:ext cx="990600" cy="339725"/>
              <a:chOff x="1066800" y="1296056"/>
              <a:chExt cx="990600" cy="339349"/>
            </a:xfrm>
          </p:grpSpPr>
          <p:cxnSp>
            <p:nvCxnSpPr>
              <p:cNvPr id="88" name="直接箭头连接符 87"/>
              <p:cNvCxnSpPr>
                <a:stCxn id="56343" idx="3"/>
                <a:endCxn id="56345" idx="1"/>
              </p:cNvCxnSpPr>
              <p:nvPr/>
            </p:nvCxnSpPr>
            <p:spPr>
              <a:xfrm flipV="1">
                <a:off x="1066800" y="1617962"/>
                <a:ext cx="990600" cy="17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4" name="TextBox 88"/>
              <p:cNvSpPr txBox="1">
                <a:spLocks noChangeArrowheads="1"/>
              </p:cNvSpPr>
              <p:nvPr/>
            </p:nvSpPr>
            <p:spPr bwMode="auto">
              <a:xfrm>
                <a:off x="1447800" y="1296056"/>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S</a:t>
                </a:r>
                <a:endParaRPr lang="zh-CN" altLang="en-US" sz="1600">
                  <a:solidFill>
                    <a:srgbClr val="FF0000"/>
                  </a:solidFill>
                  <a:latin typeface="Arial" charset="0"/>
                  <a:ea typeface="宋体" charset="-122"/>
                </a:endParaRPr>
              </a:p>
            </p:txBody>
          </p:sp>
        </p:grpSp>
        <p:grpSp>
          <p:nvGrpSpPr>
            <p:cNvPr id="56347" name="组合 93"/>
            <p:cNvGrpSpPr>
              <a:grpSpLocks/>
            </p:cNvGrpSpPr>
            <p:nvPr/>
          </p:nvGrpSpPr>
          <p:grpSpPr bwMode="auto">
            <a:xfrm>
              <a:off x="5334000" y="4010024"/>
              <a:ext cx="341313" cy="1325563"/>
              <a:chOff x="2006871" y="1014569"/>
              <a:chExt cx="228601" cy="1161165"/>
            </a:xfrm>
          </p:grpSpPr>
          <p:cxnSp>
            <p:nvCxnSpPr>
              <p:cNvPr id="95" name="直接箭头连接符 94"/>
              <p:cNvCxnSpPr/>
              <p:nvPr/>
            </p:nvCxnSpPr>
            <p:spPr>
              <a:xfrm rot="5400000" flipH="1" flipV="1">
                <a:off x="1451275" y="1594620"/>
                <a:ext cx="1161165" cy="1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2" name="TextBox 95"/>
              <p:cNvSpPr txBox="1">
                <a:spLocks noChangeArrowheads="1"/>
              </p:cNvSpPr>
              <p:nvPr/>
            </p:nvSpPr>
            <p:spPr bwMode="auto">
              <a:xfrm>
                <a:off x="2006871" y="1507543"/>
                <a:ext cx="228601"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b</a:t>
                </a:r>
                <a:endParaRPr lang="zh-CN" altLang="en-US" sz="1600">
                  <a:solidFill>
                    <a:srgbClr val="FF0000"/>
                  </a:solidFill>
                  <a:latin typeface="Arial" charset="0"/>
                  <a:ea typeface="宋体" charset="-122"/>
                </a:endParaRPr>
              </a:p>
            </p:txBody>
          </p:sp>
        </p:grpSp>
        <p:grpSp>
          <p:nvGrpSpPr>
            <p:cNvPr id="56348" name="组合 102"/>
            <p:cNvGrpSpPr>
              <a:grpSpLocks/>
            </p:cNvGrpSpPr>
            <p:nvPr/>
          </p:nvGrpSpPr>
          <p:grpSpPr bwMode="auto">
            <a:xfrm>
              <a:off x="2971800" y="4910138"/>
              <a:ext cx="1752600" cy="839787"/>
              <a:chOff x="2514600" y="1584413"/>
              <a:chExt cx="1752600" cy="838597"/>
            </a:xfrm>
          </p:grpSpPr>
          <p:cxnSp>
            <p:nvCxnSpPr>
              <p:cNvPr id="104" name="直接箭头连接符 103"/>
              <p:cNvCxnSpPr/>
              <p:nvPr/>
            </p:nvCxnSpPr>
            <p:spPr>
              <a:xfrm rot="10800000">
                <a:off x="2514600" y="1584413"/>
                <a:ext cx="1752600" cy="8385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350" name="TextBox 104"/>
              <p:cNvSpPr txBox="1">
                <a:spLocks noChangeArrowheads="1"/>
              </p:cNvSpPr>
              <p:nvPr/>
            </p:nvSpPr>
            <p:spPr bwMode="auto">
              <a:xfrm>
                <a:off x="3200400" y="1703418"/>
                <a:ext cx="45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r>
                  <a:rPr lang="en-US" altLang="zh-CN" sz="1600">
                    <a:solidFill>
                      <a:srgbClr val="FF0000"/>
                    </a:solidFill>
                    <a:latin typeface="Arial" charset="0"/>
                    <a:ea typeface="宋体" charset="-122"/>
                  </a:rPr>
                  <a:t>a</a:t>
                </a:r>
                <a:endParaRPr lang="zh-CN" altLang="en-US" sz="1600">
                  <a:solidFill>
                    <a:srgbClr val="FF0000"/>
                  </a:solidFill>
                  <a:latin typeface="Arial" charset="0"/>
                  <a:ea typeface="宋体" charset="-122"/>
                </a:endParaRPr>
              </a:p>
            </p:txBody>
          </p:sp>
        </p:grpSp>
      </p:grpSp>
      <p:sp>
        <p:nvSpPr>
          <p:cNvPr id="2" name="矩形 1"/>
          <p:cNvSpPr/>
          <p:nvPr/>
        </p:nvSpPr>
        <p:spPr>
          <a:xfrm>
            <a:off x="7086600" y="3902598"/>
            <a:ext cx="1447800" cy="703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a:t>非</a:t>
            </a:r>
            <a:r>
              <a:rPr lang="en-US" altLang="zh-CN"/>
              <a:t>SLR</a:t>
            </a:r>
            <a:r>
              <a:rPr lang="zh-CN" altLang="en-US"/>
              <a:t>文法</a:t>
            </a:r>
          </a:p>
        </p:txBody>
      </p:sp>
      <p:sp>
        <p:nvSpPr>
          <p:cNvPr id="58371" name="内容占位符 2"/>
          <p:cNvSpPr>
            <a:spLocks noGrp="1"/>
          </p:cNvSpPr>
          <p:nvPr>
            <p:ph idx="1"/>
          </p:nvPr>
        </p:nvSpPr>
        <p:spPr>
          <a:xfrm>
            <a:off x="457200" y="1371600"/>
            <a:ext cx="8229600" cy="457200"/>
          </a:xfrm>
        </p:spPr>
        <p:txBody>
          <a:bodyPr/>
          <a:lstStyle/>
          <a:p>
            <a:pPr>
              <a:defRPr/>
            </a:pPr>
            <a:r>
              <a:rPr lang="zh-CN" altLang="en-US" sz="2200"/>
              <a:t>二义性文法不是</a:t>
            </a:r>
            <a:r>
              <a:rPr lang="en-US" altLang="zh-CN" sz="2200"/>
              <a:t>SLR</a:t>
            </a:r>
            <a:r>
              <a:rPr lang="zh-CN" altLang="en-US" sz="2200"/>
              <a:t>文法，有些无二义文法也不是</a:t>
            </a:r>
            <a:r>
              <a:rPr lang="en-US" altLang="zh-CN" sz="2200"/>
              <a:t>SLR</a:t>
            </a:r>
          </a:p>
        </p:txBody>
      </p:sp>
      <p:sp>
        <p:nvSpPr>
          <p:cNvPr id="4" name="灯片编号占位符 3"/>
          <p:cNvSpPr>
            <a:spLocks noGrp="1"/>
          </p:cNvSpPr>
          <p:nvPr>
            <p:ph type="sldNum" sz="quarter" idx="10"/>
          </p:nvPr>
        </p:nvSpPr>
        <p:spPr/>
        <p:txBody>
          <a:bodyPr/>
          <a:lstStyle/>
          <a:p>
            <a:pPr>
              <a:defRPr/>
            </a:pPr>
            <a:fld id="{79C7A35D-FE34-4578-B4F0-E3FAFA04655D}" type="slidenum">
              <a:rPr lang="zh-CN" altLang="en-US" smtClean="0"/>
              <a:pPr>
                <a:defRPr/>
              </a:pPr>
              <a:t>55</a:t>
            </a:fld>
            <a:endParaRPr lang="en-US" altLang="zh-CN"/>
          </a:p>
        </p:txBody>
      </p:sp>
      <p:pic>
        <p:nvPicPr>
          <p:cNvPr id="5" name="Picture 2"/>
          <p:cNvPicPr>
            <a:picLocks noChangeAspect="1" noChangeArrowheads="1"/>
          </p:cNvPicPr>
          <p:nvPr/>
        </p:nvPicPr>
        <p:blipFill>
          <a:blip r:embed="rId2"/>
          <a:srcRect/>
          <a:stretch>
            <a:fillRect/>
          </a:stretch>
        </p:blipFill>
        <p:spPr bwMode="auto">
          <a:xfrm>
            <a:off x="1143000" y="1905000"/>
            <a:ext cx="2209800" cy="857250"/>
          </a:xfrm>
          <a:prstGeom prst="rect">
            <a:avLst/>
          </a:prstGeom>
          <a:noFill/>
          <a:ln w="9525">
            <a:solidFill>
              <a:schemeClr val="accent5">
                <a:lumMod val="40000"/>
                <a:lumOff val="60000"/>
              </a:schemeClr>
            </a:solidFill>
            <a:miter lim="800000"/>
            <a:headEnd/>
            <a:tailEnd/>
          </a:ln>
          <a:effectLst/>
        </p:spPr>
      </p:pic>
      <p:pic>
        <p:nvPicPr>
          <p:cNvPr id="6" name="Picture 4"/>
          <p:cNvPicPr>
            <a:picLocks noChangeAspect="1" noChangeArrowheads="1"/>
          </p:cNvPicPr>
          <p:nvPr/>
        </p:nvPicPr>
        <p:blipFill>
          <a:blip r:embed="rId3"/>
          <a:srcRect/>
          <a:stretch>
            <a:fillRect/>
          </a:stretch>
        </p:blipFill>
        <p:spPr bwMode="auto">
          <a:xfrm>
            <a:off x="4648200" y="1905000"/>
            <a:ext cx="4114800" cy="4487863"/>
          </a:xfrm>
          <a:prstGeom prst="rect">
            <a:avLst/>
          </a:prstGeom>
          <a:noFill/>
          <a:ln w="9525">
            <a:solidFill>
              <a:schemeClr val="accent5">
                <a:lumMod val="40000"/>
                <a:lumOff val="60000"/>
              </a:schemeClr>
            </a:solidFill>
            <a:miter lim="800000"/>
            <a:headEnd/>
            <a:tailEnd/>
          </a:ln>
          <a:effectLst/>
        </p:spPr>
      </p:pic>
      <p:sp>
        <p:nvSpPr>
          <p:cNvPr id="7" name="TextBox 6"/>
          <p:cNvSpPr txBox="1"/>
          <p:nvPr/>
        </p:nvSpPr>
        <p:spPr>
          <a:xfrm>
            <a:off x="1143000" y="2895600"/>
            <a:ext cx="2209800" cy="1246188"/>
          </a:xfrm>
          <a:prstGeom prst="rect">
            <a:avLst/>
          </a:prstGeom>
          <a:noFill/>
          <a:ln>
            <a:solidFill>
              <a:schemeClr val="accent5">
                <a:lumMod val="40000"/>
                <a:lumOff val="60000"/>
              </a:schemeClr>
            </a:solidFill>
          </a:ln>
        </p:spPr>
        <p:txBody>
          <a:bodyPr>
            <a:spAutoFit/>
          </a:bodyPr>
          <a:lstStyle/>
          <a:p>
            <a:pPr>
              <a:lnSpc>
                <a:spcPct val="150000"/>
              </a:lnSpc>
              <a:defRPr/>
            </a:pPr>
            <a:r>
              <a:rPr lang="en-US" altLang="zh-CN" sz="1600" i="1" dirty="0">
                <a:latin typeface="Times New Roman" pitchFamily="18" charset="0"/>
                <a:cs typeface="Times New Roman" pitchFamily="18" charset="0"/>
              </a:rPr>
              <a:t>FOLLOW(S) = {$}</a:t>
            </a:r>
          </a:p>
          <a:p>
            <a:pPr>
              <a:lnSpc>
                <a:spcPct val="150000"/>
              </a:lnSpc>
              <a:defRPr/>
            </a:pPr>
            <a:r>
              <a:rPr lang="en-US" altLang="zh-CN" sz="1600" i="1" dirty="0">
                <a:latin typeface="Times New Roman" pitchFamily="18" charset="0"/>
                <a:cs typeface="Times New Roman" pitchFamily="18" charset="0"/>
              </a:rPr>
              <a:t>FOLLOW(L) = { =, $}</a:t>
            </a:r>
          </a:p>
          <a:p>
            <a:pPr>
              <a:lnSpc>
                <a:spcPct val="150000"/>
              </a:lnSpc>
              <a:defRPr/>
            </a:pPr>
            <a:r>
              <a:rPr lang="en-US" altLang="zh-CN" sz="1600" i="1" dirty="0">
                <a:latin typeface="Times New Roman" pitchFamily="18" charset="0"/>
                <a:cs typeface="Times New Roman" pitchFamily="18" charset="0"/>
              </a:rPr>
              <a:t>FOLLOW(R) = { =, $}</a:t>
            </a:r>
            <a:endParaRPr lang="zh-CN" altLang="en-US" sz="1600" i="1" dirty="0">
              <a:latin typeface="Times New Roman" pitchFamily="18" charset="0"/>
              <a:cs typeface="Times New Roman" pitchFamily="18" charset="0"/>
            </a:endParaRPr>
          </a:p>
        </p:txBody>
      </p:sp>
      <p:sp>
        <p:nvSpPr>
          <p:cNvPr id="9" name="内容占位符 2"/>
          <p:cNvSpPr txBox="1">
            <a:spLocks/>
          </p:cNvSpPr>
          <p:nvPr/>
        </p:nvSpPr>
        <p:spPr bwMode="auto">
          <a:xfrm>
            <a:off x="609600" y="4191000"/>
            <a:ext cx="3962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buClr>
                <a:schemeClr val="accent1"/>
              </a:buClr>
              <a:buFont typeface="Wingdings" pitchFamily="2" charset="2"/>
              <a:buChar char="§"/>
            </a:pPr>
            <a:r>
              <a:rPr lang="zh-CN" altLang="en-US" sz="2000">
                <a:latin typeface="Times New Roman" pitchFamily="18" charset="0"/>
              </a:rPr>
              <a:t>项集</a:t>
            </a:r>
            <a:r>
              <a:rPr lang="en-US" altLang="zh-CN" sz="2000" i="1">
                <a:latin typeface="Times New Roman" pitchFamily="18" charset="0"/>
              </a:rPr>
              <a:t>I</a:t>
            </a:r>
            <a:r>
              <a:rPr lang="en-US" altLang="zh-CN" sz="2000" i="1" baseline="-25000">
                <a:latin typeface="Times New Roman" pitchFamily="18" charset="0"/>
              </a:rPr>
              <a:t>2</a:t>
            </a:r>
            <a:r>
              <a:rPr lang="zh-CN" altLang="en-US" sz="2000">
                <a:latin typeface="Times New Roman" pitchFamily="18" charset="0"/>
              </a:rPr>
              <a:t>中存在移入</a:t>
            </a:r>
            <a:r>
              <a:rPr lang="en-US" altLang="zh-CN" sz="2000">
                <a:latin typeface="Times New Roman" pitchFamily="18" charset="0"/>
              </a:rPr>
              <a:t>-</a:t>
            </a:r>
            <a:r>
              <a:rPr lang="zh-CN" altLang="en-US" sz="2000">
                <a:latin typeface="Times New Roman" pitchFamily="18" charset="0"/>
              </a:rPr>
              <a:t>归约冲突</a:t>
            </a:r>
            <a:endParaRPr lang="en-US" altLang="zh-CN" sz="2000">
              <a:latin typeface="Times New Roman" pitchFamily="18" charset="0"/>
            </a:endParaRPr>
          </a:p>
          <a:p>
            <a:pPr>
              <a:buClr>
                <a:schemeClr val="accent1"/>
              </a:buClr>
              <a:buFont typeface="Wingdings" pitchFamily="2" charset="2"/>
              <a:buChar char="§"/>
            </a:pPr>
            <a:r>
              <a:rPr lang="zh-CN" altLang="en-US" sz="2000">
                <a:latin typeface="Times New Roman" pitchFamily="18" charset="0"/>
              </a:rPr>
              <a:t>产生冲突的原因是构造</a:t>
            </a:r>
            <a:r>
              <a:rPr lang="en-US" altLang="zh-CN" sz="2000">
                <a:latin typeface="Times New Roman" pitchFamily="18" charset="0"/>
              </a:rPr>
              <a:t>SLR</a:t>
            </a:r>
            <a:r>
              <a:rPr lang="zh-CN" altLang="en-US" sz="2000">
                <a:latin typeface="Times New Roman" pitchFamily="18" charset="0"/>
              </a:rPr>
              <a:t>分析器的方法功能不够强大，不能记住足够多的上下文信息</a:t>
            </a:r>
            <a:endParaRPr lang="en-US" altLang="zh-CN" sz="2000">
              <a:latin typeface="Times New Roman" pitchFamily="18" charset="0"/>
            </a:endParaRPr>
          </a:p>
          <a:p>
            <a:pPr>
              <a:buClr>
                <a:schemeClr val="accent1"/>
              </a:buClr>
              <a:buFont typeface="Wingdings" pitchFamily="2" charset="2"/>
              <a:buChar char="§"/>
            </a:pPr>
            <a:r>
              <a:rPr lang="zh-CN" altLang="en-US" sz="2000">
                <a:latin typeface="Times New Roman" pitchFamily="18" charset="0"/>
              </a:rPr>
              <a:t>规范</a:t>
            </a:r>
            <a:r>
              <a:rPr lang="en-US" altLang="zh-CN" sz="2000">
                <a:latin typeface="Times New Roman" pitchFamily="18" charset="0"/>
              </a:rPr>
              <a:t>LR</a:t>
            </a:r>
            <a:r>
              <a:rPr lang="zh-CN" altLang="en-US" sz="2000">
                <a:latin typeface="Times New Roman" pitchFamily="18" charset="0"/>
              </a:rPr>
              <a:t>方法和</a:t>
            </a:r>
            <a:r>
              <a:rPr lang="en-US" altLang="zh-CN" sz="2000">
                <a:latin typeface="Times New Roman" pitchFamily="18" charset="0"/>
              </a:rPr>
              <a:t>LALR</a:t>
            </a:r>
            <a:r>
              <a:rPr lang="zh-CN" altLang="en-US" sz="2000">
                <a:latin typeface="Times New Roman" pitchFamily="18" charset="0"/>
              </a:rPr>
              <a:t>方法可以成功处理更多的文法类型</a:t>
            </a:r>
          </a:p>
        </p:txBody>
      </p:sp>
      <p:sp>
        <p:nvSpPr>
          <p:cNvPr id="10" name="矩形 9"/>
          <p:cNvSpPr/>
          <p:nvPr/>
        </p:nvSpPr>
        <p:spPr>
          <a:xfrm>
            <a:off x="5181600" y="4141789"/>
            <a:ext cx="1295400" cy="58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dirty="0"/>
              <a:t>活前缀（可行前缀）</a:t>
            </a:r>
          </a:p>
        </p:txBody>
      </p:sp>
      <p:sp>
        <p:nvSpPr>
          <p:cNvPr id="59395" name="内容占位符 2"/>
          <p:cNvSpPr>
            <a:spLocks noGrp="1"/>
          </p:cNvSpPr>
          <p:nvPr>
            <p:ph idx="1"/>
          </p:nvPr>
        </p:nvSpPr>
        <p:spPr>
          <a:xfrm>
            <a:off x="457200" y="1371600"/>
            <a:ext cx="8229600" cy="5486400"/>
          </a:xfrm>
        </p:spPr>
        <p:txBody>
          <a:bodyPr/>
          <a:lstStyle/>
          <a:p>
            <a:pPr>
              <a:lnSpc>
                <a:spcPct val="110000"/>
              </a:lnSpc>
              <a:defRPr/>
            </a:pPr>
            <a:r>
              <a:rPr lang="zh-CN" altLang="en-US" sz="2800" dirty="0"/>
              <a:t>为什么可以用</a:t>
            </a:r>
            <a:r>
              <a:rPr lang="en-US" altLang="zh-CN" sz="2800" dirty="0"/>
              <a:t>LR(0)</a:t>
            </a:r>
            <a:r>
              <a:rPr lang="zh-CN" altLang="en-US" sz="2800" dirty="0"/>
              <a:t>自动机做出移入</a:t>
            </a:r>
            <a:r>
              <a:rPr lang="en-US" altLang="zh-CN" sz="2800" dirty="0"/>
              <a:t>-</a:t>
            </a:r>
            <a:r>
              <a:rPr lang="zh-CN" altLang="en-US" sz="2800" dirty="0"/>
              <a:t>归约决策？</a:t>
            </a:r>
            <a:endParaRPr lang="en-US" altLang="zh-CN" sz="2800" dirty="0"/>
          </a:p>
          <a:p>
            <a:pPr lvl="1">
              <a:lnSpc>
                <a:spcPct val="110000"/>
              </a:lnSpc>
              <a:defRPr/>
            </a:pPr>
            <a:r>
              <a:rPr lang="zh-CN" altLang="en-US" sz="2400" dirty="0"/>
              <a:t>栈中的文法符号串一定是某个最右句型的前缀</a:t>
            </a:r>
            <a:endParaRPr lang="en-US" altLang="zh-CN" sz="2400" dirty="0"/>
          </a:p>
          <a:p>
            <a:pPr lvl="2">
              <a:lnSpc>
                <a:spcPct val="110000"/>
              </a:lnSpc>
              <a:defRPr/>
            </a:pPr>
            <a:r>
              <a:rPr lang="zh-CN" altLang="en-US" sz="2400" dirty="0"/>
              <a:t>如果栈中内容是</a:t>
            </a:r>
            <a:r>
              <a:rPr lang="en-US" altLang="zh-CN" sz="2400" i="1" dirty="0"/>
              <a:t>α</a:t>
            </a:r>
            <a:r>
              <a:rPr lang="zh-CN" altLang="en-US" sz="2400" dirty="0"/>
              <a:t>，余下的输入是</a:t>
            </a:r>
            <a:r>
              <a:rPr lang="en-US" altLang="zh-CN" sz="2400" i="1" dirty="0"/>
              <a:t>x</a:t>
            </a:r>
            <a:r>
              <a:rPr lang="zh-CN" altLang="en-US" sz="2400" dirty="0"/>
              <a:t>，那么存在一个将</a:t>
            </a:r>
            <a:r>
              <a:rPr lang="en-US" altLang="zh-CN" sz="2400" i="1" dirty="0"/>
              <a:t>αx</a:t>
            </a:r>
            <a:r>
              <a:rPr lang="zh-CN" altLang="en-US" sz="2400" dirty="0"/>
              <a:t>归约为开始符号的归约序列，推导形式为：</a:t>
            </a:r>
            <a:endParaRPr lang="en-US" altLang="zh-CN" sz="2400" dirty="0"/>
          </a:p>
          <a:p>
            <a:pPr>
              <a:lnSpc>
                <a:spcPct val="110000"/>
              </a:lnSpc>
              <a:defRPr/>
            </a:pPr>
            <a:r>
              <a:rPr lang="zh-CN" altLang="en-US" sz="2800" dirty="0"/>
              <a:t>活前缀（可行前缀）</a:t>
            </a:r>
            <a:endParaRPr lang="en-US" altLang="zh-CN" sz="2800" dirty="0"/>
          </a:p>
          <a:p>
            <a:pPr lvl="1">
              <a:lnSpc>
                <a:spcPct val="110000"/>
              </a:lnSpc>
              <a:defRPr/>
            </a:pPr>
            <a:r>
              <a:rPr lang="zh-CN" altLang="en-US" sz="2400" dirty="0"/>
              <a:t>是一个最右句型的前缀，并且它没有越过该最右句型的句柄的右端</a:t>
            </a:r>
            <a:endParaRPr lang="en-US" altLang="zh-CN" sz="2400" dirty="0"/>
          </a:p>
          <a:p>
            <a:pPr lvl="2">
              <a:lnSpc>
                <a:spcPct val="110000"/>
              </a:lnSpc>
              <a:defRPr/>
            </a:pPr>
            <a:r>
              <a:rPr lang="zh-CN" altLang="en-US" sz="2400" dirty="0"/>
              <a:t>我们总是可以在一个可行前缀之后增加一些终结符号来得到一个最右句型</a:t>
            </a:r>
          </a:p>
        </p:txBody>
      </p:sp>
      <p:sp>
        <p:nvSpPr>
          <p:cNvPr id="4" name="灯片编号占位符 3"/>
          <p:cNvSpPr>
            <a:spLocks noGrp="1"/>
          </p:cNvSpPr>
          <p:nvPr>
            <p:ph type="sldNum" sz="quarter" idx="10"/>
          </p:nvPr>
        </p:nvSpPr>
        <p:spPr/>
        <p:txBody>
          <a:bodyPr/>
          <a:lstStyle/>
          <a:p>
            <a:pPr>
              <a:defRPr/>
            </a:pPr>
            <a:fld id="{59C11A70-216B-48E7-B7B9-485E76232A1F}" type="slidenum">
              <a:rPr lang="zh-CN" altLang="en-US" smtClean="0"/>
              <a:pPr>
                <a:defRPr/>
              </a:pPr>
              <a:t>56</a:t>
            </a:fld>
            <a:endParaRPr lang="en-US" altLang="zh-CN"/>
          </a:p>
        </p:txBody>
      </p:sp>
      <p:pic>
        <p:nvPicPr>
          <p:cNvPr id="58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819400"/>
            <a:ext cx="771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dirty="0"/>
              <a:t>活前缀（可行前缀）</a:t>
            </a:r>
          </a:p>
        </p:txBody>
      </p:sp>
      <p:sp>
        <p:nvSpPr>
          <p:cNvPr id="60419" name="内容占位符 2"/>
          <p:cNvSpPr>
            <a:spLocks noGrp="1"/>
          </p:cNvSpPr>
          <p:nvPr>
            <p:ph idx="1"/>
          </p:nvPr>
        </p:nvSpPr>
        <p:spPr>
          <a:xfrm>
            <a:off x="228600" y="1219200"/>
            <a:ext cx="8763000" cy="5092700"/>
          </a:xfrm>
        </p:spPr>
        <p:txBody>
          <a:bodyPr/>
          <a:lstStyle/>
          <a:p>
            <a:pPr>
              <a:defRPr/>
            </a:pPr>
            <a:r>
              <a:rPr lang="zh-CN" altLang="en-US" dirty="0"/>
              <a:t>有效项</a:t>
            </a:r>
            <a:endParaRPr lang="en-US" altLang="zh-CN" dirty="0"/>
          </a:p>
          <a:p>
            <a:pPr lvl="1">
              <a:defRPr/>
            </a:pPr>
            <a:r>
              <a:rPr lang="zh-CN" altLang="en-US" dirty="0"/>
              <a:t>如果存在一个推导过程                                    （</a:t>
            </a:r>
            <a:r>
              <a:rPr lang="el-GR" altLang="zh-CN" dirty="0"/>
              <a:t>ω</a:t>
            </a:r>
            <a:r>
              <a:rPr lang="zh-CN" altLang="en-US" dirty="0"/>
              <a:t>为终结符号串，可以为空串）</a:t>
            </a:r>
            <a:endParaRPr lang="en-US" altLang="zh-CN" dirty="0"/>
          </a:p>
          <a:p>
            <a:pPr lvl="1">
              <a:spcBef>
                <a:spcPct val="0"/>
              </a:spcBef>
              <a:buFont typeface="Wingdings" pitchFamily="2" charset="2"/>
              <a:buNone/>
              <a:defRPr/>
            </a:pPr>
            <a:r>
              <a:rPr lang="zh-CN" altLang="en-US" dirty="0"/>
              <a:t>我们就说项</a:t>
            </a:r>
            <a:r>
              <a:rPr lang="en-US" altLang="zh-CN" i="1" dirty="0"/>
              <a:t>A→</a:t>
            </a:r>
            <a:r>
              <a:rPr lang="el-GR" altLang="zh-CN" i="1" dirty="0"/>
              <a:t>β</a:t>
            </a:r>
            <a:r>
              <a:rPr lang="en-US" altLang="zh-CN" i="1" baseline="-25000" dirty="0"/>
              <a:t>1 </a:t>
            </a:r>
            <a:r>
              <a:rPr lang="el-GR" altLang="zh-CN" i="1" dirty="0">
                <a:sym typeface="Symbol" pitchFamily="18" charset="2"/>
              </a:rPr>
              <a:t></a:t>
            </a:r>
            <a:r>
              <a:rPr lang="en-US" altLang="zh-CN" i="1" dirty="0">
                <a:sym typeface="Symbol" pitchFamily="18" charset="2"/>
              </a:rPr>
              <a:t> </a:t>
            </a:r>
            <a:r>
              <a:rPr lang="el-GR" altLang="zh-CN" i="1" dirty="0">
                <a:sym typeface="Symbol" pitchFamily="18" charset="2"/>
              </a:rPr>
              <a:t>β</a:t>
            </a:r>
            <a:r>
              <a:rPr lang="en-US" altLang="zh-CN" i="1" baseline="-25000" dirty="0">
                <a:sym typeface="Symbol" pitchFamily="18" charset="2"/>
              </a:rPr>
              <a:t>2</a:t>
            </a:r>
            <a:r>
              <a:rPr lang="zh-CN" altLang="en-US" dirty="0">
                <a:sym typeface="Symbol" pitchFamily="18" charset="2"/>
              </a:rPr>
              <a:t>对可行前缀</a:t>
            </a:r>
            <a:r>
              <a:rPr lang="el-GR" altLang="zh-CN" i="1" dirty="0">
                <a:sym typeface="Symbol" pitchFamily="18" charset="2"/>
              </a:rPr>
              <a:t>αβ</a:t>
            </a:r>
            <a:r>
              <a:rPr lang="en-US" altLang="zh-CN" i="1" baseline="-25000" dirty="0"/>
              <a:t>1</a:t>
            </a:r>
            <a:r>
              <a:rPr lang="zh-CN" altLang="en-US" dirty="0">
                <a:latin typeface="Courier New" pitchFamily="49" charset="0"/>
                <a:cs typeface="Courier New" pitchFamily="49" charset="0"/>
                <a:sym typeface="Symbol" pitchFamily="18" charset="2"/>
              </a:rPr>
              <a:t>有效</a:t>
            </a:r>
            <a:endParaRPr lang="en-US" altLang="zh-CN" dirty="0">
              <a:latin typeface="Courier New" pitchFamily="49" charset="0"/>
              <a:cs typeface="Courier New" pitchFamily="49" charset="0"/>
              <a:sym typeface="Symbol" pitchFamily="18" charset="2"/>
            </a:endParaRPr>
          </a:p>
          <a:p>
            <a:pPr lvl="1">
              <a:defRPr/>
            </a:pPr>
            <a:r>
              <a:rPr lang="zh-CN" altLang="en-US" dirty="0">
                <a:latin typeface="Courier New" pitchFamily="49" charset="0"/>
                <a:cs typeface="Courier New" pitchFamily="49" charset="0"/>
                <a:sym typeface="Symbol" pitchFamily="18" charset="2"/>
              </a:rPr>
              <a:t>一个项可以对多个可行前缀有效</a:t>
            </a:r>
            <a:endParaRPr lang="en-US" altLang="zh-CN" dirty="0">
              <a:latin typeface="Courier New" pitchFamily="49" charset="0"/>
              <a:cs typeface="Courier New" pitchFamily="49" charset="0"/>
              <a:sym typeface="Symbol" pitchFamily="18" charset="2"/>
            </a:endParaRPr>
          </a:p>
          <a:p>
            <a:pPr lvl="1">
              <a:defRPr/>
            </a:pPr>
            <a:r>
              <a:rPr lang="zh-CN" altLang="en-US" dirty="0">
                <a:latin typeface="Courier New" pitchFamily="49" charset="0"/>
                <a:cs typeface="Courier New" pitchFamily="49" charset="0"/>
                <a:sym typeface="Symbol" pitchFamily="18" charset="2"/>
              </a:rPr>
              <a:t>对一个可行前缀有效的项可以为多个</a:t>
            </a:r>
            <a:endParaRPr lang="en-US" altLang="zh-CN" dirty="0">
              <a:latin typeface="Courier New" pitchFamily="49" charset="0"/>
              <a:cs typeface="Courier New" pitchFamily="49" charset="0"/>
              <a:sym typeface="Symbol" pitchFamily="18" charset="2"/>
            </a:endParaRPr>
          </a:p>
          <a:p>
            <a:pPr>
              <a:defRPr/>
            </a:pPr>
            <a:r>
              <a:rPr lang="en-US" altLang="zh-CN" dirty="0">
                <a:sym typeface="Symbol" pitchFamily="18" charset="2"/>
              </a:rPr>
              <a:t>LR</a:t>
            </a:r>
            <a:r>
              <a:rPr lang="zh-CN" altLang="en-US" dirty="0">
                <a:sym typeface="Symbol" pitchFamily="18" charset="2"/>
              </a:rPr>
              <a:t>语法</a:t>
            </a:r>
            <a:r>
              <a:rPr lang="zh-CN" altLang="en-US" dirty="0">
                <a:latin typeface="Courier New" pitchFamily="49" charset="0"/>
                <a:cs typeface="Courier New" pitchFamily="49" charset="0"/>
                <a:sym typeface="Symbol" pitchFamily="18" charset="2"/>
              </a:rPr>
              <a:t>分析理论的核心定理</a:t>
            </a:r>
            <a:endParaRPr lang="en-US" altLang="zh-CN" dirty="0">
              <a:latin typeface="Courier New" pitchFamily="49" charset="0"/>
              <a:cs typeface="Courier New" pitchFamily="49" charset="0"/>
              <a:sym typeface="Symbol" pitchFamily="18" charset="2"/>
            </a:endParaRPr>
          </a:p>
          <a:p>
            <a:pPr lvl="1">
              <a:defRPr/>
            </a:pPr>
            <a:r>
              <a:rPr lang="zh-CN" altLang="en-US" dirty="0"/>
              <a:t>如果我们在某个文法的</a:t>
            </a:r>
            <a:r>
              <a:rPr lang="en-US" altLang="zh-CN" dirty="0"/>
              <a:t>LR(0)</a:t>
            </a:r>
            <a:r>
              <a:rPr lang="zh-CN" altLang="en-US" dirty="0"/>
              <a:t>自动机中从初始状态开始沿着标号为某个可行前缀</a:t>
            </a:r>
            <a:r>
              <a:rPr lang="en-US" altLang="zh-CN" dirty="0"/>
              <a:t>γ</a:t>
            </a:r>
            <a:r>
              <a:rPr lang="zh-CN" altLang="en-US" dirty="0"/>
              <a:t>的路径到达一个状态，那么该状态对应的项集就是</a:t>
            </a:r>
            <a:r>
              <a:rPr lang="en-US" altLang="zh-CN" dirty="0"/>
              <a:t>γ</a:t>
            </a:r>
            <a:r>
              <a:rPr lang="zh-CN" altLang="en-US" dirty="0"/>
              <a:t>的有效项集</a:t>
            </a:r>
          </a:p>
        </p:txBody>
      </p:sp>
      <p:sp>
        <p:nvSpPr>
          <p:cNvPr id="4" name="灯片编号占位符 3"/>
          <p:cNvSpPr>
            <a:spLocks noGrp="1"/>
          </p:cNvSpPr>
          <p:nvPr>
            <p:ph type="sldNum" sz="quarter" idx="10"/>
          </p:nvPr>
        </p:nvSpPr>
        <p:spPr/>
        <p:txBody>
          <a:bodyPr/>
          <a:lstStyle/>
          <a:p>
            <a:pPr>
              <a:defRPr/>
            </a:pPr>
            <a:fld id="{D4A996BB-11A6-418B-A42B-29950DCF52A2}" type="slidenum">
              <a:rPr lang="zh-CN" altLang="en-US" smtClean="0"/>
              <a:pPr>
                <a:defRPr/>
              </a:pPr>
              <a:t>57</a:t>
            </a:fld>
            <a:endParaRPr lang="en-US" altLang="zh-CN"/>
          </a:p>
        </p:txBody>
      </p:sp>
      <p:pic>
        <p:nvPicPr>
          <p:cNvPr id="593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752600"/>
            <a:ext cx="2514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a:t>可行前缀</a:t>
            </a:r>
          </a:p>
        </p:txBody>
      </p:sp>
      <p:pic>
        <p:nvPicPr>
          <p:cNvPr id="178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066800"/>
            <a:ext cx="1947863"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593975"/>
            <a:ext cx="2198688"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3713" y="4548188"/>
            <a:ext cx="22240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p:nvCxnSpPr>
        <p:spPr>
          <a:xfrm rot="10800000">
            <a:off x="7696200" y="2262188"/>
            <a:ext cx="838200" cy="1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0800000">
            <a:off x="7696200" y="4167188"/>
            <a:ext cx="838200" cy="1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a:off x="7696200" y="6148388"/>
            <a:ext cx="838200" cy="1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0425" name="Picture 11"/>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249238" y="1066800"/>
            <a:ext cx="6448425" cy="51816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wipe(up)">
                                      <p:cBhvr>
                                        <p:cTn id="7" dur="500"/>
                                        <p:tgtEl>
                                          <p:spTgt spid="17818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78181"/>
                                        </p:tgtEl>
                                        <p:attrNameLst>
                                          <p:attrName>style.visibility</p:attrName>
                                        </p:attrNameLst>
                                      </p:cBhvr>
                                      <p:to>
                                        <p:strVal val="visible"/>
                                      </p:to>
                                    </p:set>
                                    <p:animEffect transition="in" filter="wipe(up)">
                                      <p:cBhvr>
                                        <p:cTn id="16" dur="500"/>
                                        <p:tgtEl>
                                          <p:spTgt spid="178181"/>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78182"/>
                                        </p:tgtEl>
                                        <p:attrNameLst>
                                          <p:attrName>style.visibility</p:attrName>
                                        </p:attrNameLst>
                                      </p:cBhvr>
                                      <p:to>
                                        <p:strVal val="visible"/>
                                      </p:to>
                                    </p:set>
                                    <p:animEffect transition="in" filter="wipe(up)">
                                      <p:cBhvr>
                                        <p:cTn id="25" dur="500"/>
                                        <p:tgtEl>
                                          <p:spTgt spid="17818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a:t>练习</a:t>
            </a:r>
            <a:r>
              <a:rPr lang="en-US" altLang="zh-CN" dirty="0"/>
              <a:t>4.6</a:t>
            </a:r>
            <a:r>
              <a:rPr lang="zh-CN" altLang="en-US" dirty="0"/>
              <a:t>（作业）</a:t>
            </a:r>
          </a:p>
        </p:txBody>
      </p:sp>
      <p:pic>
        <p:nvPicPr>
          <p:cNvPr id="6144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4150" y="1344613"/>
            <a:ext cx="8731250" cy="5360987"/>
          </a:xfrm>
        </p:spPr>
      </p:pic>
      <p:sp>
        <p:nvSpPr>
          <p:cNvPr id="2" name="椭圆 1"/>
          <p:cNvSpPr/>
          <p:nvPr/>
        </p:nvSpPr>
        <p:spPr>
          <a:xfrm>
            <a:off x="152400" y="26670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52400" y="50292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52400" y="58674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自底向上规约中的问题（</a:t>
            </a:r>
            <a:r>
              <a:rPr lang="en-US" altLang="zh-CN" dirty="0"/>
              <a:t>CONT</a:t>
            </a:r>
            <a:r>
              <a:rPr lang="zh-CN" altLang="en-US" dirty="0"/>
              <a:t>）</a:t>
            </a:r>
          </a:p>
        </p:txBody>
      </p:sp>
      <p:sp>
        <p:nvSpPr>
          <p:cNvPr id="4" name="灯片编号占位符 3"/>
          <p:cNvSpPr>
            <a:spLocks noGrp="1"/>
          </p:cNvSpPr>
          <p:nvPr>
            <p:ph type="sldNum" sz="quarter" idx="10"/>
          </p:nvPr>
        </p:nvSpPr>
        <p:spPr/>
        <p:txBody>
          <a:bodyPr/>
          <a:lstStyle/>
          <a:p>
            <a:pPr>
              <a:defRPr/>
            </a:pPr>
            <a:fld id="{C1FA3E29-D973-489B-A7B3-0263A88B31E8}" type="slidenum">
              <a:rPr lang="zh-CN" altLang="en-US" smtClean="0"/>
              <a:pPr>
                <a:defRPr/>
              </a:pPr>
              <a:t>6</a:t>
            </a:fld>
            <a:endParaRPr lang="en-US" altLang="zh-CN"/>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879822" cy="499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80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副标题 5"/>
          <p:cNvSpPr>
            <a:spLocks noGrp="1"/>
          </p:cNvSpPr>
          <p:nvPr>
            <p:ph type="subTitle" idx="1"/>
          </p:nvPr>
        </p:nvSpPr>
        <p:spPr/>
        <p:txBody>
          <a:bodyPr/>
          <a:lstStyle/>
          <a:p>
            <a:r>
              <a:rPr lang="zh-CN" altLang="en-US"/>
              <a:t>规范</a:t>
            </a:r>
            <a:r>
              <a:rPr lang="en-US" altLang="zh-CN"/>
              <a:t>LR</a:t>
            </a:r>
            <a:r>
              <a:rPr lang="zh-CN" altLang="en-US"/>
              <a:t>方法和</a:t>
            </a:r>
            <a:r>
              <a:rPr lang="en-US" altLang="zh-CN"/>
              <a:t>LALR</a:t>
            </a:r>
            <a:r>
              <a:rPr lang="zh-CN" altLang="en-US"/>
              <a:t>方法</a:t>
            </a:r>
          </a:p>
        </p:txBody>
      </p:sp>
      <p:sp>
        <p:nvSpPr>
          <p:cNvPr id="62467" name="标题 4"/>
          <p:cNvSpPr>
            <a:spLocks noGrp="1"/>
          </p:cNvSpPr>
          <p:nvPr>
            <p:ph type="ctrTitle"/>
          </p:nvPr>
        </p:nvSpPr>
        <p:spPr/>
        <p:txBody>
          <a:bodyPr/>
          <a:lstStyle/>
          <a:p>
            <a:r>
              <a:rPr lang="zh-CN" altLang="en-US"/>
              <a:t>更强大的</a:t>
            </a:r>
            <a:r>
              <a:rPr lang="en-US" altLang="zh-CN"/>
              <a:t>LR</a:t>
            </a:r>
            <a:r>
              <a:rPr lang="zh-CN" altLang="en-US"/>
              <a:t>语法分析器</a:t>
            </a:r>
          </a:p>
        </p:txBody>
      </p:sp>
      <p:sp>
        <p:nvSpPr>
          <p:cNvPr id="624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E953A9A8-5E88-4ECE-BA68-1A35E4299473}"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60</a:t>
            </a:fld>
            <a:endParaRPr lang="en-US" altLang="zh-CN" sz="1200">
              <a:solidFill>
                <a:schemeClr val="bg1"/>
              </a:solidFill>
              <a:latin typeface="Arial" charset="0"/>
              <a:ea typeface="宋体"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a:t>更强大的</a:t>
            </a:r>
            <a:r>
              <a:rPr lang="en-US" altLang="zh-CN"/>
              <a:t>LR</a:t>
            </a:r>
            <a:r>
              <a:rPr lang="zh-CN" altLang="en-US"/>
              <a:t>语法分析技术</a:t>
            </a:r>
          </a:p>
        </p:txBody>
      </p:sp>
      <p:sp>
        <p:nvSpPr>
          <p:cNvPr id="64515" name="内容占位符 2"/>
          <p:cNvSpPr>
            <a:spLocks noGrp="1"/>
          </p:cNvSpPr>
          <p:nvPr>
            <p:ph idx="1"/>
          </p:nvPr>
        </p:nvSpPr>
        <p:spPr/>
        <p:txBody>
          <a:bodyPr/>
          <a:lstStyle/>
          <a:p>
            <a:pPr>
              <a:lnSpc>
                <a:spcPct val="140000"/>
              </a:lnSpc>
              <a:defRPr/>
            </a:pPr>
            <a:r>
              <a:rPr lang="zh-CN" altLang="en-US" dirty="0"/>
              <a:t>规范</a:t>
            </a:r>
            <a:r>
              <a:rPr lang="en-US" altLang="zh-CN" dirty="0"/>
              <a:t>LR</a:t>
            </a:r>
            <a:r>
              <a:rPr lang="zh-CN" altLang="en-US" dirty="0"/>
              <a:t>（</a:t>
            </a:r>
            <a:r>
              <a:rPr lang="en-US" altLang="zh-CN" dirty="0"/>
              <a:t> </a:t>
            </a:r>
            <a:r>
              <a:rPr lang="en-US" altLang="zh-CN" i="1" dirty="0"/>
              <a:t>canonical-LR</a:t>
            </a:r>
            <a:r>
              <a:rPr lang="zh-CN" altLang="en-US" dirty="0"/>
              <a:t>）方法</a:t>
            </a:r>
            <a:endParaRPr lang="en-US" altLang="zh-CN" dirty="0"/>
          </a:p>
          <a:p>
            <a:pPr lvl="1">
              <a:lnSpc>
                <a:spcPct val="140000"/>
              </a:lnSpc>
              <a:defRPr/>
            </a:pPr>
            <a:r>
              <a:rPr lang="zh-CN" altLang="en-US" dirty="0"/>
              <a:t>也称为</a:t>
            </a:r>
            <a:r>
              <a:rPr lang="en-US" altLang="zh-CN" dirty="0"/>
              <a:t>LR</a:t>
            </a:r>
            <a:r>
              <a:rPr lang="zh-CN" altLang="en-US" dirty="0"/>
              <a:t>方法或</a:t>
            </a:r>
            <a:r>
              <a:rPr lang="en-US" altLang="zh-CN" dirty="0"/>
              <a:t>LR(1)</a:t>
            </a:r>
            <a:r>
              <a:rPr lang="zh-CN" altLang="en-US" dirty="0"/>
              <a:t>方法</a:t>
            </a:r>
            <a:endParaRPr lang="en-US" altLang="zh-CN" dirty="0"/>
          </a:p>
          <a:p>
            <a:pPr lvl="1">
              <a:lnSpc>
                <a:spcPct val="140000"/>
              </a:lnSpc>
              <a:defRPr/>
            </a:pPr>
            <a:r>
              <a:rPr lang="zh-CN" altLang="en-US" dirty="0"/>
              <a:t>利用</a:t>
            </a:r>
            <a:r>
              <a:rPr lang="zh-CN" altLang="en-US" dirty="0">
                <a:solidFill>
                  <a:srgbClr val="FF0000"/>
                </a:solidFill>
              </a:rPr>
              <a:t>向前看符号</a:t>
            </a:r>
            <a:r>
              <a:rPr lang="zh-CN" altLang="en-US" dirty="0"/>
              <a:t>，使用</a:t>
            </a:r>
            <a:r>
              <a:rPr lang="en-US" altLang="zh-CN" dirty="0">
                <a:solidFill>
                  <a:srgbClr val="FF0000"/>
                </a:solidFill>
              </a:rPr>
              <a:t>LR(1)</a:t>
            </a:r>
            <a:r>
              <a:rPr lang="zh-CN" altLang="en-US" dirty="0">
                <a:solidFill>
                  <a:srgbClr val="FF0000"/>
                </a:solidFill>
              </a:rPr>
              <a:t>项集</a:t>
            </a:r>
            <a:endParaRPr lang="en-US" altLang="zh-CN" dirty="0">
              <a:solidFill>
                <a:srgbClr val="FF0000"/>
              </a:solidFill>
            </a:endParaRPr>
          </a:p>
          <a:p>
            <a:pPr>
              <a:lnSpc>
                <a:spcPct val="140000"/>
              </a:lnSpc>
              <a:defRPr/>
            </a:pPr>
            <a:r>
              <a:rPr lang="en-US" altLang="zh-CN" dirty="0"/>
              <a:t>LALR</a:t>
            </a:r>
            <a:r>
              <a:rPr lang="zh-CN" altLang="en-US" dirty="0"/>
              <a:t>（</a:t>
            </a:r>
            <a:r>
              <a:rPr lang="en-US" altLang="zh-CN" dirty="0"/>
              <a:t> </a:t>
            </a:r>
            <a:r>
              <a:rPr lang="en-US" altLang="zh-CN" i="1" dirty="0" err="1"/>
              <a:t>lookahead</a:t>
            </a:r>
            <a:r>
              <a:rPr lang="en-US" altLang="zh-CN" i="1" dirty="0"/>
              <a:t>-LR</a:t>
            </a:r>
            <a:r>
              <a:rPr lang="zh-CN" altLang="en-US" dirty="0"/>
              <a:t>）方法</a:t>
            </a:r>
            <a:endParaRPr lang="en-US" altLang="zh-CN" dirty="0"/>
          </a:p>
          <a:p>
            <a:pPr lvl="1">
              <a:lnSpc>
                <a:spcPct val="140000"/>
              </a:lnSpc>
              <a:defRPr/>
            </a:pPr>
            <a:r>
              <a:rPr lang="zh-CN" altLang="en-US" dirty="0"/>
              <a:t>和基于</a:t>
            </a:r>
            <a:r>
              <a:rPr lang="en-US" altLang="zh-CN" dirty="0"/>
              <a:t>LR(1)</a:t>
            </a:r>
            <a:r>
              <a:rPr lang="zh-CN" altLang="en-US" dirty="0"/>
              <a:t>项的典型语法分析器相比，状态数要少</a:t>
            </a:r>
            <a:endParaRPr lang="en-US" altLang="zh-CN" dirty="0"/>
          </a:p>
          <a:p>
            <a:pPr lvl="1">
              <a:lnSpc>
                <a:spcPct val="140000"/>
              </a:lnSpc>
              <a:defRPr/>
            </a:pPr>
            <a:r>
              <a:rPr lang="zh-CN" altLang="en-US" dirty="0"/>
              <a:t>分析能力比</a:t>
            </a:r>
            <a:r>
              <a:rPr lang="en-US" altLang="zh-CN" dirty="0"/>
              <a:t>SLR</a:t>
            </a:r>
            <a:r>
              <a:rPr lang="zh-CN" altLang="en-US" dirty="0"/>
              <a:t>强，构造的分析表不比</a:t>
            </a:r>
            <a:r>
              <a:rPr lang="en-US" altLang="zh-CN" dirty="0"/>
              <a:t>SLR</a:t>
            </a:r>
            <a:r>
              <a:rPr lang="zh-CN" altLang="en-US" dirty="0"/>
              <a:t>分析表大</a:t>
            </a:r>
          </a:p>
        </p:txBody>
      </p:sp>
      <p:sp>
        <p:nvSpPr>
          <p:cNvPr id="4" name="灯片编号占位符 3"/>
          <p:cNvSpPr>
            <a:spLocks noGrp="1"/>
          </p:cNvSpPr>
          <p:nvPr>
            <p:ph type="sldNum" sz="quarter" idx="10"/>
          </p:nvPr>
        </p:nvSpPr>
        <p:spPr/>
        <p:txBody>
          <a:bodyPr/>
          <a:lstStyle/>
          <a:p>
            <a:pPr>
              <a:defRPr/>
            </a:pPr>
            <a:fld id="{B0DF9B9E-F1D4-4B5E-BA05-42EA0DFCAF00}" type="slidenum">
              <a:rPr lang="zh-CN" altLang="en-US" smtClean="0"/>
              <a:pPr>
                <a:defRPr/>
              </a:pPr>
              <a:t>61</a:t>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a:t>规范</a:t>
            </a:r>
            <a:r>
              <a:rPr lang="en-US" altLang="zh-CN" dirty="0"/>
              <a:t>LR(1)</a:t>
            </a:r>
            <a:r>
              <a:rPr lang="zh-CN" altLang="en-US" dirty="0"/>
              <a:t>项</a:t>
            </a:r>
          </a:p>
        </p:txBody>
      </p:sp>
      <p:sp>
        <p:nvSpPr>
          <p:cNvPr id="65539" name="内容占位符 2"/>
          <p:cNvSpPr>
            <a:spLocks noGrp="1"/>
          </p:cNvSpPr>
          <p:nvPr>
            <p:ph idx="1"/>
          </p:nvPr>
        </p:nvSpPr>
        <p:spPr>
          <a:xfrm>
            <a:off x="457200" y="1371600"/>
            <a:ext cx="8229600" cy="5257800"/>
          </a:xfrm>
        </p:spPr>
        <p:txBody>
          <a:bodyPr/>
          <a:lstStyle/>
          <a:p>
            <a:pPr>
              <a:lnSpc>
                <a:spcPct val="114000"/>
              </a:lnSpc>
              <a:defRPr/>
            </a:pPr>
            <a:r>
              <a:rPr lang="en-US" altLang="zh-CN" dirty="0" err="1"/>
              <a:t>SLR</a:t>
            </a:r>
            <a:r>
              <a:rPr lang="zh-CN" altLang="en-US" dirty="0"/>
              <a:t>方法的归约动作特点</a:t>
            </a:r>
            <a:endParaRPr lang="en-US" altLang="zh-CN" dirty="0"/>
          </a:p>
          <a:p>
            <a:pPr lvl="1">
              <a:lnSpc>
                <a:spcPct val="114000"/>
              </a:lnSpc>
              <a:spcBef>
                <a:spcPct val="0"/>
              </a:spcBef>
              <a:defRPr/>
            </a:pPr>
            <a:r>
              <a:rPr lang="zh-CN" altLang="en-US" dirty="0"/>
              <a:t>如果项集</a:t>
            </a:r>
            <a:r>
              <a:rPr lang="en-US" altLang="zh-CN" i="1" dirty="0"/>
              <a:t>I</a:t>
            </a:r>
            <a:r>
              <a:rPr lang="en-US" altLang="zh-CN" i="1" baseline="-25000" dirty="0"/>
              <a:t>i</a:t>
            </a:r>
            <a:r>
              <a:rPr lang="zh-CN" altLang="en-US" dirty="0"/>
              <a:t>中包含项</a:t>
            </a:r>
            <a:r>
              <a:rPr lang="en-US" altLang="zh-CN" dirty="0"/>
              <a:t>[</a:t>
            </a:r>
            <a:r>
              <a:rPr lang="en-US" altLang="zh-CN" i="1" dirty="0"/>
              <a:t>A→</a:t>
            </a:r>
            <a:r>
              <a:rPr lang="el-GR" altLang="zh-CN" i="1" dirty="0"/>
              <a:t>α</a:t>
            </a:r>
            <a:r>
              <a:rPr lang="el-GR" altLang="zh-CN" i="1" dirty="0">
                <a:sym typeface="Symbol" pitchFamily="18" charset="2"/>
              </a:rPr>
              <a:t></a:t>
            </a:r>
            <a:r>
              <a:rPr lang="en-US" altLang="zh-CN" dirty="0"/>
              <a:t>]</a:t>
            </a:r>
            <a:r>
              <a:rPr lang="zh-CN" altLang="en-US" dirty="0"/>
              <a:t>，当前输入符号</a:t>
            </a:r>
            <a:r>
              <a:rPr lang="en-US" altLang="zh-CN" i="1" dirty="0" err="1"/>
              <a:t>a∈FOLLOW</a:t>
            </a:r>
            <a:r>
              <a:rPr lang="en-US" altLang="zh-CN" i="1" dirty="0"/>
              <a:t>(A)</a:t>
            </a:r>
            <a:r>
              <a:rPr lang="zh-CN" altLang="en-US" dirty="0"/>
              <a:t>，那么状态</a:t>
            </a:r>
            <a:r>
              <a:rPr lang="en-US" altLang="zh-CN" i="1" dirty="0" err="1"/>
              <a:t>i</a:t>
            </a:r>
            <a:r>
              <a:rPr lang="zh-CN" altLang="en-US" dirty="0"/>
              <a:t>就要按照</a:t>
            </a:r>
            <a:r>
              <a:rPr lang="en-US" altLang="zh-CN" i="1" dirty="0"/>
              <a:t>A→</a:t>
            </a:r>
            <a:r>
              <a:rPr lang="el-GR" altLang="zh-CN" i="1" dirty="0">
                <a:latin typeface="Courier New" pitchFamily="49" charset="0"/>
                <a:cs typeface="Courier New" pitchFamily="49" charset="0"/>
              </a:rPr>
              <a:t>α</a:t>
            </a:r>
            <a:r>
              <a:rPr lang="zh-CN" altLang="en-US" dirty="0">
                <a:latin typeface="Courier New" pitchFamily="49" charset="0"/>
                <a:cs typeface="Courier New" pitchFamily="49" charset="0"/>
              </a:rPr>
              <a:t>进行归约</a:t>
            </a:r>
            <a:endParaRPr lang="en-US" altLang="zh-CN" dirty="0">
              <a:latin typeface="Courier New" pitchFamily="49" charset="0"/>
              <a:cs typeface="Courier New" pitchFamily="49" charset="0"/>
            </a:endParaRPr>
          </a:p>
          <a:p>
            <a:pPr lvl="1">
              <a:lnSpc>
                <a:spcPct val="114000"/>
              </a:lnSpc>
              <a:spcBef>
                <a:spcPct val="0"/>
              </a:spcBef>
              <a:defRPr/>
            </a:pPr>
            <a:r>
              <a:rPr lang="zh-CN" altLang="en-US" dirty="0">
                <a:latin typeface="Courier New" pitchFamily="49" charset="0"/>
                <a:cs typeface="Courier New" pitchFamily="49" charset="0"/>
              </a:rPr>
              <a:t>虽然</a:t>
            </a:r>
            <a:r>
              <a:rPr lang="en-US" altLang="zh-CN" dirty="0">
                <a:latin typeface="Courier New" pitchFamily="49" charset="0"/>
                <a:cs typeface="Courier New" pitchFamily="49" charset="0"/>
              </a:rPr>
              <a:t>SLR</a:t>
            </a:r>
            <a:r>
              <a:rPr lang="zh-CN" altLang="en-US" dirty="0">
                <a:latin typeface="Courier New" pitchFamily="49" charset="0"/>
                <a:cs typeface="Courier New" pitchFamily="49" charset="0"/>
              </a:rPr>
              <a:t>方法强于</a:t>
            </a:r>
            <a:r>
              <a:rPr lang="en-US" altLang="zh-CN" dirty="0">
                <a:latin typeface="Courier New" pitchFamily="49" charset="0"/>
                <a:cs typeface="Courier New" pitchFamily="49" charset="0"/>
              </a:rPr>
              <a:t>LR</a:t>
            </a:r>
            <a:r>
              <a:rPr lang="zh-CN" altLang="en-US" dirty="0">
                <a:latin typeface="Courier New" pitchFamily="49" charset="0"/>
                <a:cs typeface="Courier New" pitchFamily="49" charset="0"/>
              </a:rPr>
              <a:t>（</a:t>
            </a:r>
            <a:r>
              <a:rPr lang="en-US" altLang="zh-CN" dirty="0">
                <a:latin typeface="Courier New" pitchFamily="49" charset="0"/>
                <a:cs typeface="Courier New" pitchFamily="49" charset="0"/>
              </a:rPr>
              <a:t>0</a:t>
            </a:r>
            <a:r>
              <a:rPr lang="zh-CN" altLang="en-US" dirty="0">
                <a:latin typeface="Courier New" pitchFamily="49" charset="0"/>
                <a:cs typeface="Courier New" pitchFamily="49" charset="0"/>
              </a:rPr>
              <a:t>）的，但是还是有很多文法不是</a:t>
            </a:r>
            <a:r>
              <a:rPr lang="en-US" altLang="zh-CN" dirty="0">
                <a:latin typeface="Courier New" pitchFamily="49" charset="0"/>
                <a:cs typeface="Courier New" pitchFamily="49" charset="0"/>
              </a:rPr>
              <a:t>SLR</a:t>
            </a:r>
            <a:r>
              <a:rPr lang="zh-CN" altLang="en-US" dirty="0">
                <a:latin typeface="Courier New" pitchFamily="49" charset="0"/>
                <a:cs typeface="Courier New" pitchFamily="49" charset="0"/>
              </a:rPr>
              <a:t>文法，不能用</a:t>
            </a:r>
            <a:r>
              <a:rPr lang="en-US" altLang="zh-CN" dirty="0">
                <a:latin typeface="Courier New" pitchFamily="49" charset="0"/>
                <a:cs typeface="Courier New" pitchFamily="49" charset="0"/>
              </a:rPr>
              <a:t>SLR</a:t>
            </a:r>
            <a:r>
              <a:rPr lang="zh-CN" altLang="en-US" dirty="0">
                <a:latin typeface="Courier New" pitchFamily="49" charset="0"/>
                <a:cs typeface="Courier New" pitchFamily="49" charset="0"/>
              </a:rPr>
              <a:t>分析器进行分析。</a:t>
            </a:r>
            <a:endParaRPr lang="en-US" altLang="zh-CN" dirty="0">
              <a:latin typeface="Courier New" pitchFamily="49" charset="0"/>
              <a:cs typeface="Courier New" pitchFamily="49" charset="0"/>
            </a:endParaRPr>
          </a:p>
          <a:p>
            <a:pPr lvl="1">
              <a:lnSpc>
                <a:spcPct val="114000"/>
              </a:lnSpc>
              <a:defRPr/>
            </a:pPr>
            <a:r>
              <a:rPr lang="zh-CN" altLang="en-US" dirty="0">
                <a:latin typeface="Courier New" pitchFamily="49" charset="0"/>
                <a:cs typeface="Courier New" pitchFamily="49" charset="0"/>
              </a:rPr>
              <a:t>这是因为在</a:t>
            </a:r>
            <a:r>
              <a:rPr lang="en-US" altLang="zh-CN" dirty="0" err="1"/>
              <a:t>LR</a:t>
            </a:r>
            <a:r>
              <a:rPr lang="en-US" altLang="zh-CN" dirty="0"/>
              <a:t>(0)</a:t>
            </a:r>
            <a:r>
              <a:rPr lang="zh-CN" altLang="en-US" dirty="0"/>
              <a:t>项中没有包含足够</a:t>
            </a:r>
            <a:r>
              <a:rPr lang="zh-CN" altLang="en-US" dirty="0">
                <a:solidFill>
                  <a:srgbClr val="FF0000"/>
                </a:solidFill>
              </a:rPr>
              <a:t>精确</a:t>
            </a:r>
            <a:r>
              <a:rPr lang="zh-CN" altLang="en-US" dirty="0"/>
              <a:t>的信息，如果</a:t>
            </a:r>
            <a:r>
              <a:rPr lang="zh-CN" altLang="en-US" dirty="0">
                <a:latin typeface="Courier New" pitchFamily="49" charset="0"/>
                <a:cs typeface="Courier New" pitchFamily="49" charset="0"/>
              </a:rPr>
              <a:t>让状态包含更精确的信息，就可能排除掉一些不正确的归约</a:t>
            </a:r>
            <a:endParaRPr lang="en-US" altLang="zh-CN" dirty="0">
              <a:latin typeface="Courier New" pitchFamily="49" charset="0"/>
              <a:cs typeface="Courier New" pitchFamily="49" charset="0"/>
            </a:endParaRPr>
          </a:p>
          <a:p>
            <a:pPr>
              <a:lnSpc>
                <a:spcPct val="114000"/>
              </a:lnSpc>
              <a:defRPr/>
            </a:pPr>
            <a:r>
              <a:rPr lang="zh-CN" altLang="en-US" dirty="0"/>
              <a:t>解决方法</a:t>
            </a:r>
            <a:endParaRPr lang="en-US" altLang="zh-CN" dirty="0"/>
          </a:p>
          <a:p>
            <a:pPr lvl="1">
              <a:lnSpc>
                <a:spcPct val="114000"/>
              </a:lnSpc>
              <a:defRPr/>
            </a:pPr>
            <a:r>
              <a:rPr lang="zh-CN" altLang="en-US" dirty="0">
                <a:solidFill>
                  <a:srgbClr val="FF0000"/>
                </a:solidFill>
              </a:rPr>
              <a:t>分裂</a:t>
            </a:r>
            <a:r>
              <a:rPr lang="en-US" altLang="zh-CN" dirty="0" err="1"/>
              <a:t>LR</a:t>
            </a:r>
            <a:r>
              <a:rPr lang="en-US" altLang="zh-CN" dirty="0"/>
              <a:t>(0)</a:t>
            </a:r>
            <a:r>
              <a:rPr lang="zh-CN" altLang="en-US" dirty="0"/>
              <a:t>自动机的某些状态，设法让</a:t>
            </a:r>
            <a:r>
              <a:rPr lang="en-US" altLang="zh-CN" dirty="0" err="1"/>
              <a:t>LR</a:t>
            </a:r>
            <a:r>
              <a:rPr lang="zh-CN" altLang="en-US" dirty="0"/>
              <a:t>语法分析器的每个状态</a:t>
            </a:r>
            <a:r>
              <a:rPr lang="zh-CN" altLang="en-US" dirty="0">
                <a:solidFill>
                  <a:srgbClr val="FF0000"/>
                </a:solidFill>
              </a:rPr>
              <a:t>更精确</a:t>
            </a:r>
            <a:r>
              <a:rPr lang="zh-CN" altLang="en-US" dirty="0"/>
              <a:t>地指明哪些输入符号可以跟在句柄</a:t>
            </a:r>
            <a:r>
              <a:rPr lang="en-US" altLang="zh-CN" i="1" dirty="0"/>
              <a:t>α</a:t>
            </a:r>
            <a:r>
              <a:rPr lang="zh-CN" altLang="en-US" dirty="0"/>
              <a:t>的后面，从而使</a:t>
            </a:r>
            <a:r>
              <a:rPr lang="en-US" altLang="zh-CN" i="1" dirty="0"/>
              <a:t>α</a:t>
            </a:r>
            <a:r>
              <a:rPr lang="zh-CN" altLang="en-US" dirty="0"/>
              <a:t>可以被归约为</a:t>
            </a:r>
            <a:r>
              <a:rPr lang="en-US" altLang="zh-CN" i="1" dirty="0"/>
              <a:t>A</a:t>
            </a:r>
            <a:endParaRPr lang="zh-CN" altLang="en-US" dirty="0"/>
          </a:p>
        </p:txBody>
      </p:sp>
      <p:sp>
        <p:nvSpPr>
          <p:cNvPr id="4" name="灯片编号占位符 3"/>
          <p:cNvSpPr>
            <a:spLocks noGrp="1"/>
          </p:cNvSpPr>
          <p:nvPr>
            <p:ph type="sldNum" sz="quarter" idx="10"/>
          </p:nvPr>
        </p:nvSpPr>
        <p:spPr/>
        <p:txBody>
          <a:bodyPr/>
          <a:lstStyle/>
          <a:p>
            <a:pPr>
              <a:defRPr/>
            </a:pPr>
            <a:fld id="{A8E7AF4F-09AE-40F0-9FE7-7F3240A01336}" type="slidenum">
              <a:rPr lang="zh-CN" altLang="en-US" smtClean="0"/>
              <a:pPr>
                <a:defRPr/>
              </a:pPr>
              <a:t>62</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en-US" altLang="zh-CN"/>
              <a:t>LR(1)</a:t>
            </a:r>
            <a:r>
              <a:rPr lang="zh-CN" altLang="en-US"/>
              <a:t>项</a:t>
            </a:r>
          </a:p>
        </p:txBody>
      </p:sp>
      <p:sp>
        <p:nvSpPr>
          <p:cNvPr id="66563" name="内容占位符 2"/>
          <p:cNvSpPr>
            <a:spLocks noGrp="1"/>
          </p:cNvSpPr>
          <p:nvPr>
            <p:ph idx="1"/>
          </p:nvPr>
        </p:nvSpPr>
        <p:spPr/>
        <p:txBody>
          <a:bodyPr/>
          <a:lstStyle/>
          <a:p>
            <a:pPr>
              <a:defRPr/>
            </a:pPr>
            <a:r>
              <a:rPr lang="en-US" altLang="zh-CN" dirty="0" err="1"/>
              <a:t>LR</a:t>
            </a:r>
            <a:r>
              <a:rPr lang="en-US" altLang="zh-CN" dirty="0"/>
              <a:t>(1)</a:t>
            </a:r>
            <a:r>
              <a:rPr lang="zh-CN" altLang="en-US" dirty="0"/>
              <a:t>项</a:t>
            </a:r>
            <a:endParaRPr lang="en-US" altLang="zh-CN" dirty="0"/>
          </a:p>
          <a:p>
            <a:pPr lvl="1">
              <a:spcBef>
                <a:spcPct val="0"/>
              </a:spcBef>
              <a:defRPr/>
            </a:pPr>
            <a:r>
              <a:rPr lang="zh-CN" altLang="en-US" dirty="0"/>
              <a:t>形如</a:t>
            </a:r>
            <a:r>
              <a:rPr lang="en-US" altLang="zh-CN" dirty="0">
                <a:solidFill>
                  <a:srgbClr val="FF0000"/>
                </a:solidFill>
              </a:rPr>
              <a:t>[</a:t>
            </a:r>
            <a:r>
              <a:rPr lang="en-US" altLang="zh-CN" i="1" dirty="0">
                <a:solidFill>
                  <a:srgbClr val="FF0000"/>
                </a:solidFill>
              </a:rPr>
              <a:t>A→</a:t>
            </a:r>
            <a:r>
              <a:rPr lang="el-GR" altLang="zh-CN" i="1" dirty="0">
                <a:solidFill>
                  <a:srgbClr val="FF0000"/>
                </a:solidFill>
              </a:rPr>
              <a:t>α</a:t>
            </a:r>
            <a:r>
              <a:rPr lang="en-US" altLang="zh-CN" i="1" dirty="0">
                <a:solidFill>
                  <a:srgbClr val="FF0000"/>
                </a:solidFill>
              </a:rPr>
              <a:t> </a:t>
            </a:r>
            <a:r>
              <a:rPr lang="el-GR" altLang="zh-CN" i="1" dirty="0">
                <a:solidFill>
                  <a:srgbClr val="FF0000"/>
                </a:solidFill>
                <a:sym typeface="Symbol" pitchFamily="18" charset="2"/>
              </a:rPr>
              <a:t></a:t>
            </a:r>
            <a:r>
              <a:rPr lang="en-US" altLang="zh-CN" i="1" dirty="0">
                <a:solidFill>
                  <a:srgbClr val="FF0000"/>
                </a:solidFill>
                <a:sym typeface="Symbol" pitchFamily="18" charset="2"/>
              </a:rPr>
              <a:t>  β, a</a:t>
            </a:r>
            <a:r>
              <a:rPr lang="en-US" altLang="zh-CN" dirty="0">
                <a:solidFill>
                  <a:srgbClr val="FF0000"/>
                </a:solidFill>
              </a:rPr>
              <a:t>]</a:t>
            </a:r>
            <a:r>
              <a:rPr lang="zh-CN" altLang="en-US" dirty="0"/>
              <a:t>，其中</a:t>
            </a:r>
            <a:r>
              <a:rPr lang="en-US" altLang="zh-CN" i="1" dirty="0"/>
              <a:t>A→</a:t>
            </a:r>
            <a:r>
              <a:rPr lang="el-GR" altLang="zh-CN" i="1" dirty="0"/>
              <a:t>α</a:t>
            </a:r>
            <a:r>
              <a:rPr lang="en-US" altLang="zh-CN" i="1" dirty="0">
                <a:sym typeface="Symbol" pitchFamily="18" charset="2"/>
              </a:rPr>
              <a:t>β</a:t>
            </a:r>
            <a:r>
              <a:rPr lang="zh-CN" altLang="en-US" dirty="0"/>
              <a:t>是一个产生式，</a:t>
            </a:r>
            <a:r>
              <a:rPr lang="en-US" altLang="zh-CN" i="1" dirty="0">
                <a:sym typeface="Symbol" pitchFamily="18" charset="2"/>
              </a:rPr>
              <a:t>a</a:t>
            </a:r>
            <a:r>
              <a:rPr lang="zh-CN" altLang="en-US" dirty="0"/>
              <a:t>是一个终结符号或</a:t>
            </a:r>
            <a:r>
              <a:rPr lang="en-US" altLang="zh-CN" dirty="0"/>
              <a:t>$</a:t>
            </a:r>
            <a:r>
              <a:rPr lang="zh-CN" altLang="en-US" dirty="0"/>
              <a:t>。</a:t>
            </a:r>
            <a:endParaRPr lang="en-US" altLang="zh-CN" dirty="0"/>
          </a:p>
          <a:p>
            <a:pPr lvl="2">
              <a:defRPr/>
            </a:pPr>
            <a:r>
              <a:rPr lang="zh-CN" altLang="en-US" dirty="0">
                <a:sym typeface="Symbol" pitchFamily="18" charset="2"/>
              </a:rPr>
              <a:t>第二个分量叫做向前看符号串，</a:t>
            </a:r>
            <a:r>
              <a:rPr lang="en-US" altLang="zh-CN" dirty="0" err="1">
                <a:sym typeface="Symbol" pitchFamily="18" charset="2"/>
              </a:rPr>
              <a:t>LR</a:t>
            </a:r>
            <a:r>
              <a:rPr lang="en-US" altLang="zh-CN" dirty="0">
                <a:sym typeface="Symbol" pitchFamily="18" charset="2"/>
              </a:rPr>
              <a:t>(1)</a:t>
            </a:r>
            <a:r>
              <a:rPr lang="zh-CN" altLang="en-US" dirty="0">
                <a:sym typeface="Symbol" pitchFamily="18" charset="2"/>
              </a:rPr>
              <a:t>的</a:t>
            </a:r>
            <a:r>
              <a:rPr lang="en-US" altLang="zh-CN" dirty="0">
                <a:sym typeface="Symbol" pitchFamily="18" charset="2"/>
              </a:rPr>
              <a:t>1</a:t>
            </a:r>
            <a:r>
              <a:rPr lang="zh-CN" altLang="en-US" dirty="0">
                <a:sym typeface="Symbol" pitchFamily="18" charset="2"/>
              </a:rPr>
              <a:t>是指串的长度为</a:t>
            </a:r>
            <a:r>
              <a:rPr lang="en-US" altLang="zh-CN" dirty="0">
                <a:sym typeface="Symbol" pitchFamily="18" charset="2"/>
              </a:rPr>
              <a:t>1</a:t>
            </a:r>
          </a:p>
          <a:p>
            <a:pPr lvl="1">
              <a:defRPr/>
            </a:pPr>
            <a:r>
              <a:rPr lang="zh-CN" altLang="en-US" dirty="0"/>
              <a:t>在</a:t>
            </a:r>
            <a:r>
              <a:rPr lang="en-US" altLang="zh-CN" dirty="0"/>
              <a:t>[</a:t>
            </a:r>
            <a:r>
              <a:rPr lang="en-US" altLang="zh-CN" i="1" dirty="0"/>
              <a:t>A→</a:t>
            </a:r>
            <a:r>
              <a:rPr lang="el-GR" altLang="zh-CN" i="1" dirty="0"/>
              <a:t>α</a:t>
            </a:r>
            <a:r>
              <a:rPr lang="en-US" altLang="zh-CN" i="1" dirty="0"/>
              <a:t> </a:t>
            </a:r>
            <a:r>
              <a:rPr lang="el-GR" altLang="zh-CN" i="1" dirty="0">
                <a:sym typeface="Symbol" pitchFamily="18" charset="2"/>
              </a:rPr>
              <a:t></a:t>
            </a:r>
            <a:r>
              <a:rPr lang="en-US" altLang="zh-CN" i="1" dirty="0">
                <a:sym typeface="Symbol" pitchFamily="18" charset="2"/>
              </a:rPr>
              <a:t>  β, a</a:t>
            </a:r>
            <a:r>
              <a:rPr lang="en-US" altLang="zh-CN" dirty="0"/>
              <a:t>]</a:t>
            </a:r>
            <a:r>
              <a:rPr lang="zh-CN" altLang="en-US" dirty="0"/>
              <a:t>且</a:t>
            </a:r>
            <a:r>
              <a:rPr lang="en-US" altLang="zh-CN" i="1" dirty="0">
                <a:sym typeface="Symbol" pitchFamily="18" charset="2"/>
              </a:rPr>
              <a:t>β ≠ </a:t>
            </a:r>
            <a:r>
              <a:rPr lang="el-GR" altLang="zh-CN" i="1" dirty="0">
                <a:sym typeface="Symbol" pitchFamily="18" charset="2"/>
              </a:rPr>
              <a:t>ε</a:t>
            </a:r>
            <a:r>
              <a:rPr lang="zh-CN" altLang="en-US" dirty="0">
                <a:sym typeface="Symbol" pitchFamily="18" charset="2"/>
              </a:rPr>
              <a:t>时，</a:t>
            </a:r>
            <a:r>
              <a:rPr lang="en-US" altLang="zh-CN" i="1" dirty="0">
                <a:sym typeface="Symbol" pitchFamily="18" charset="2"/>
              </a:rPr>
              <a:t> </a:t>
            </a:r>
            <a:r>
              <a:rPr lang="zh-CN" altLang="en-US" dirty="0">
                <a:sym typeface="Symbol" pitchFamily="18" charset="2"/>
              </a:rPr>
              <a:t>向前看符号</a:t>
            </a:r>
            <a:r>
              <a:rPr lang="en-US" altLang="zh-CN" i="1" dirty="0">
                <a:sym typeface="Symbol" pitchFamily="18" charset="2"/>
              </a:rPr>
              <a:t>a</a:t>
            </a:r>
            <a:r>
              <a:rPr lang="zh-CN" altLang="en-US" dirty="0">
                <a:sym typeface="Symbol" pitchFamily="18" charset="2"/>
              </a:rPr>
              <a:t>没有任何作用；</a:t>
            </a:r>
            <a:r>
              <a:rPr lang="en-US" altLang="zh-CN" i="1" dirty="0">
                <a:sym typeface="Symbol" pitchFamily="18" charset="2"/>
              </a:rPr>
              <a:t> a</a:t>
            </a:r>
            <a:r>
              <a:rPr lang="zh-CN" altLang="en-US" dirty="0">
                <a:sym typeface="Symbol" pitchFamily="18" charset="2"/>
              </a:rPr>
              <a:t>只对形如</a:t>
            </a:r>
            <a:r>
              <a:rPr lang="en-US" altLang="zh-CN" dirty="0"/>
              <a:t>[</a:t>
            </a:r>
            <a:r>
              <a:rPr lang="en-US" altLang="zh-CN" i="1" dirty="0"/>
              <a:t>A→</a:t>
            </a:r>
            <a:r>
              <a:rPr lang="el-GR" altLang="zh-CN" i="1" dirty="0"/>
              <a:t>α</a:t>
            </a:r>
            <a:r>
              <a:rPr lang="en-US" altLang="zh-CN" i="1" dirty="0"/>
              <a:t> </a:t>
            </a:r>
            <a:r>
              <a:rPr lang="el-GR" altLang="zh-CN" i="1" dirty="0">
                <a:sym typeface="Symbol" pitchFamily="18" charset="2"/>
              </a:rPr>
              <a:t></a:t>
            </a:r>
            <a:r>
              <a:rPr lang="en-US" altLang="zh-CN" i="1" dirty="0">
                <a:sym typeface="Symbol" pitchFamily="18" charset="2"/>
              </a:rPr>
              <a:t> , a</a:t>
            </a:r>
            <a:r>
              <a:rPr lang="en-US" altLang="zh-CN" dirty="0"/>
              <a:t>]</a:t>
            </a:r>
            <a:r>
              <a:rPr lang="zh-CN" altLang="en-US" dirty="0"/>
              <a:t>的</a:t>
            </a:r>
            <a:r>
              <a:rPr lang="zh-CN" altLang="en-US" dirty="0">
                <a:solidFill>
                  <a:srgbClr val="FF0000"/>
                </a:solidFill>
              </a:rPr>
              <a:t>归约项有效</a:t>
            </a:r>
            <a:r>
              <a:rPr lang="zh-CN" altLang="en-US" dirty="0"/>
              <a:t>，意思是只有在下一个输入符号等于</a:t>
            </a:r>
            <a:r>
              <a:rPr lang="en-US" altLang="zh-CN" i="1" dirty="0">
                <a:sym typeface="Symbol" pitchFamily="18" charset="2"/>
              </a:rPr>
              <a:t>a</a:t>
            </a:r>
            <a:r>
              <a:rPr lang="zh-CN" altLang="en-US" dirty="0"/>
              <a:t>时才按照</a:t>
            </a:r>
            <a:r>
              <a:rPr lang="en-US" altLang="zh-CN" i="1" dirty="0"/>
              <a:t>A→</a:t>
            </a:r>
            <a:r>
              <a:rPr lang="el-GR" altLang="zh-CN" i="1" dirty="0"/>
              <a:t>α</a:t>
            </a:r>
            <a:r>
              <a:rPr lang="en-US" altLang="zh-CN" i="1" dirty="0"/>
              <a:t> </a:t>
            </a:r>
            <a:r>
              <a:rPr lang="zh-CN" altLang="en-US" dirty="0"/>
              <a:t>进行归约</a:t>
            </a:r>
            <a:endParaRPr lang="en-US" altLang="zh-CN" dirty="0"/>
          </a:p>
          <a:p>
            <a:pPr lvl="1">
              <a:defRPr/>
            </a:pPr>
            <a:r>
              <a:rPr lang="zh-CN" altLang="en-US" dirty="0">
                <a:sym typeface="Symbol" pitchFamily="18" charset="2"/>
              </a:rPr>
              <a:t>因此，只有栈顶状态中包含形如</a:t>
            </a:r>
            <a:r>
              <a:rPr lang="en-US" altLang="zh-CN" dirty="0"/>
              <a:t>[</a:t>
            </a:r>
            <a:r>
              <a:rPr lang="en-US" altLang="zh-CN" i="1" dirty="0"/>
              <a:t>A→</a:t>
            </a:r>
            <a:r>
              <a:rPr lang="el-GR" altLang="zh-CN" i="1" dirty="0"/>
              <a:t>α</a:t>
            </a:r>
            <a:r>
              <a:rPr lang="en-US" altLang="zh-CN" i="1" dirty="0"/>
              <a:t> </a:t>
            </a:r>
            <a:r>
              <a:rPr lang="el-GR" altLang="zh-CN" i="1" dirty="0">
                <a:sym typeface="Symbol" pitchFamily="18" charset="2"/>
              </a:rPr>
              <a:t></a:t>
            </a:r>
            <a:r>
              <a:rPr lang="en-US" altLang="zh-CN" i="1" dirty="0">
                <a:sym typeface="Symbol" pitchFamily="18" charset="2"/>
              </a:rPr>
              <a:t> , a</a:t>
            </a:r>
            <a:r>
              <a:rPr lang="en-US" altLang="zh-CN" dirty="0"/>
              <a:t>]</a:t>
            </a:r>
            <a:r>
              <a:rPr lang="zh-CN" altLang="en-US" dirty="0"/>
              <a:t> 项，且输入为</a:t>
            </a:r>
            <a:r>
              <a:rPr lang="en-US" altLang="zh-CN" i="1" dirty="0"/>
              <a:t>a</a:t>
            </a:r>
            <a:r>
              <a:rPr lang="zh-CN" altLang="en-US" dirty="0"/>
              <a:t>时才用</a:t>
            </a:r>
            <a:r>
              <a:rPr lang="en-US" altLang="zh-CN" i="1" dirty="0"/>
              <a:t>A→</a:t>
            </a:r>
            <a:r>
              <a:rPr lang="el-GR" altLang="zh-CN" i="1" dirty="0"/>
              <a:t>α</a:t>
            </a:r>
            <a:r>
              <a:rPr lang="en-US" altLang="zh-CN" i="1" dirty="0"/>
              <a:t> </a:t>
            </a:r>
            <a:r>
              <a:rPr lang="zh-CN" altLang="en-US" dirty="0"/>
              <a:t>进行归约</a:t>
            </a:r>
            <a:endParaRPr lang="en-US" altLang="zh-CN" dirty="0"/>
          </a:p>
          <a:p>
            <a:pPr lvl="1">
              <a:defRPr/>
            </a:pPr>
            <a:r>
              <a:rPr lang="zh-CN" altLang="en-US" dirty="0">
                <a:sym typeface="Symbol" pitchFamily="18" charset="2"/>
              </a:rPr>
              <a:t>向前看符号</a:t>
            </a:r>
            <a:r>
              <a:rPr lang="en-US" altLang="zh-CN" i="1" dirty="0">
                <a:sym typeface="Symbol" pitchFamily="18" charset="2"/>
              </a:rPr>
              <a:t>a</a:t>
            </a:r>
            <a:r>
              <a:rPr lang="zh-CN" altLang="en-US" dirty="0">
                <a:sym typeface="Symbol" pitchFamily="18" charset="2"/>
              </a:rPr>
              <a:t>的集合总是</a:t>
            </a:r>
            <a:r>
              <a:rPr lang="en-US" altLang="zh-CN" dirty="0">
                <a:sym typeface="Symbol" pitchFamily="18" charset="2"/>
              </a:rPr>
              <a:t>FOLLOW(A)</a:t>
            </a:r>
            <a:r>
              <a:rPr lang="zh-CN" altLang="en-US" dirty="0">
                <a:sym typeface="Symbol" pitchFamily="18" charset="2"/>
              </a:rPr>
              <a:t>的</a:t>
            </a:r>
            <a:r>
              <a:rPr lang="zh-CN" altLang="en-US" dirty="0">
                <a:solidFill>
                  <a:srgbClr val="FF0000"/>
                </a:solidFill>
                <a:sym typeface="Symbol" pitchFamily="18" charset="2"/>
              </a:rPr>
              <a:t>子集</a:t>
            </a:r>
            <a:endParaRPr lang="zh-CN" altLang="en-US" dirty="0"/>
          </a:p>
        </p:txBody>
      </p:sp>
      <p:sp>
        <p:nvSpPr>
          <p:cNvPr id="4" name="灯片编号占位符 3"/>
          <p:cNvSpPr>
            <a:spLocks noGrp="1"/>
          </p:cNvSpPr>
          <p:nvPr>
            <p:ph type="sldNum" sz="quarter" idx="10"/>
          </p:nvPr>
        </p:nvSpPr>
        <p:spPr/>
        <p:txBody>
          <a:bodyPr/>
          <a:lstStyle/>
          <a:p>
            <a:pPr>
              <a:defRPr/>
            </a:pPr>
            <a:fld id="{C9E62EFA-AD81-47D7-B361-F9316897AB42}" type="slidenum">
              <a:rPr lang="zh-CN" altLang="en-US" smtClean="0"/>
              <a:pPr>
                <a:defRPr/>
              </a:pPr>
              <a:t>63</a:t>
            </a:fld>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a:t>有效</a:t>
            </a:r>
            <a:r>
              <a:rPr lang="en-US" altLang="zh-CN"/>
              <a:t>LR(1)</a:t>
            </a:r>
            <a:r>
              <a:rPr lang="zh-CN" altLang="en-US"/>
              <a:t>项</a:t>
            </a:r>
          </a:p>
        </p:txBody>
      </p:sp>
      <p:sp>
        <p:nvSpPr>
          <p:cNvPr id="67587" name="内容占位符 2"/>
          <p:cNvSpPr>
            <a:spLocks noGrp="1"/>
          </p:cNvSpPr>
          <p:nvPr>
            <p:ph idx="1"/>
          </p:nvPr>
        </p:nvSpPr>
        <p:spPr>
          <a:xfrm>
            <a:off x="457200" y="1371600"/>
            <a:ext cx="8229600" cy="685800"/>
          </a:xfrm>
        </p:spPr>
        <p:txBody>
          <a:bodyPr/>
          <a:lstStyle/>
          <a:p>
            <a:pPr>
              <a:defRPr/>
            </a:pPr>
            <a:r>
              <a:rPr lang="en-US" altLang="zh-CN"/>
              <a:t>LR(1)</a:t>
            </a:r>
            <a:r>
              <a:rPr lang="zh-CN" altLang="en-US"/>
              <a:t>项</a:t>
            </a:r>
            <a:r>
              <a:rPr lang="en-US" altLang="zh-CN"/>
              <a:t>[</a:t>
            </a:r>
            <a:r>
              <a:rPr lang="en-US" altLang="zh-CN" i="1"/>
              <a:t>A→</a:t>
            </a:r>
            <a:r>
              <a:rPr lang="el-GR" altLang="zh-CN" i="1"/>
              <a:t>α</a:t>
            </a:r>
            <a:r>
              <a:rPr lang="en-US" altLang="zh-CN" i="1"/>
              <a:t> </a:t>
            </a:r>
            <a:r>
              <a:rPr lang="el-GR" altLang="zh-CN" i="1">
                <a:sym typeface="Symbol" pitchFamily="18" charset="2"/>
              </a:rPr>
              <a:t></a:t>
            </a:r>
            <a:r>
              <a:rPr lang="en-US" altLang="zh-CN" i="1">
                <a:sym typeface="Symbol" pitchFamily="18" charset="2"/>
              </a:rPr>
              <a:t>  β, a</a:t>
            </a:r>
            <a:r>
              <a:rPr lang="en-US" altLang="zh-CN"/>
              <a:t>]</a:t>
            </a:r>
            <a:r>
              <a:rPr lang="zh-CN" altLang="en-US"/>
              <a:t>对可行前缀</a:t>
            </a:r>
            <a:r>
              <a:rPr lang="en-US" altLang="zh-CN"/>
              <a:t>γ</a:t>
            </a:r>
            <a:r>
              <a:rPr lang="zh-CN" altLang="en-US"/>
              <a:t>的有效性</a:t>
            </a:r>
          </a:p>
        </p:txBody>
      </p:sp>
      <p:sp>
        <p:nvSpPr>
          <p:cNvPr id="4" name="灯片编号占位符 3"/>
          <p:cNvSpPr>
            <a:spLocks noGrp="1"/>
          </p:cNvSpPr>
          <p:nvPr>
            <p:ph type="sldNum" sz="quarter" idx="10"/>
          </p:nvPr>
        </p:nvSpPr>
        <p:spPr/>
        <p:txBody>
          <a:bodyPr/>
          <a:lstStyle/>
          <a:p>
            <a:pPr>
              <a:defRPr/>
            </a:pPr>
            <a:fld id="{83318ED5-35D5-4A8B-AC53-94455785FE68}" type="slidenum">
              <a:rPr lang="zh-CN" altLang="en-US" smtClean="0"/>
              <a:pPr>
                <a:defRPr/>
              </a:pPr>
              <a:t>64</a:t>
            </a:fld>
            <a:endParaRPr lang="en-US" altLang="zh-CN"/>
          </a:p>
        </p:txBody>
      </p:sp>
      <p:pic>
        <p:nvPicPr>
          <p:cNvPr id="6656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52625"/>
            <a:ext cx="8077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3657600"/>
            <a:ext cx="73469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内容占位符 2"/>
          <p:cNvSpPr txBox="1">
            <a:spLocks/>
          </p:cNvSpPr>
          <p:nvPr/>
        </p:nvSpPr>
        <p:spPr bwMode="auto">
          <a:xfrm>
            <a:off x="457200" y="3505200"/>
            <a:ext cx="7467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r>
              <a:rPr lang="zh-CN" altLang="en-US">
                <a:latin typeface="Times New Roman" pitchFamily="18" charset="0"/>
              </a:rPr>
              <a:t>例</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a:t>构造</a:t>
            </a:r>
            <a:r>
              <a:rPr lang="en-US" altLang="zh-CN"/>
              <a:t>LR(1)</a:t>
            </a:r>
            <a:r>
              <a:rPr lang="zh-CN" altLang="en-US"/>
              <a:t>项集</a:t>
            </a:r>
          </a:p>
        </p:txBody>
      </p:sp>
      <p:sp>
        <p:nvSpPr>
          <p:cNvPr id="68611" name="内容占位符 2"/>
          <p:cNvSpPr>
            <a:spLocks noGrp="1"/>
          </p:cNvSpPr>
          <p:nvPr>
            <p:ph idx="1"/>
          </p:nvPr>
        </p:nvSpPr>
        <p:spPr>
          <a:xfrm>
            <a:off x="457200" y="1371600"/>
            <a:ext cx="8229600" cy="762000"/>
          </a:xfrm>
        </p:spPr>
        <p:txBody>
          <a:bodyPr/>
          <a:lstStyle/>
          <a:p>
            <a:pPr>
              <a:defRPr/>
            </a:pPr>
            <a:r>
              <a:rPr lang="zh-CN" altLang="en-US"/>
              <a:t>修改的</a:t>
            </a:r>
            <a:r>
              <a:rPr lang="en-US" altLang="zh-CN" i="1"/>
              <a:t>CLOSURE</a:t>
            </a:r>
            <a:r>
              <a:rPr lang="zh-CN" altLang="en-US"/>
              <a:t>函数和</a:t>
            </a:r>
            <a:r>
              <a:rPr lang="en-US" altLang="zh-CN" i="1"/>
              <a:t>GOTO</a:t>
            </a:r>
            <a:r>
              <a:rPr lang="zh-CN" altLang="en-US"/>
              <a:t>函数</a:t>
            </a:r>
            <a:endParaRPr lang="en-US" altLang="zh-CN"/>
          </a:p>
          <a:p>
            <a:pPr>
              <a:defRPr/>
            </a:pPr>
            <a:endParaRPr lang="en-US" altLang="zh-CN"/>
          </a:p>
        </p:txBody>
      </p:sp>
      <p:sp>
        <p:nvSpPr>
          <p:cNvPr id="4" name="灯片编号占位符 3"/>
          <p:cNvSpPr>
            <a:spLocks noGrp="1"/>
          </p:cNvSpPr>
          <p:nvPr>
            <p:ph type="sldNum" sz="quarter" idx="10"/>
          </p:nvPr>
        </p:nvSpPr>
        <p:spPr/>
        <p:txBody>
          <a:bodyPr/>
          <a:lstStyle/>
          <a:p>
            <a:pPr>
              <a:defRPr/>
            </a:pPr>
            <a:fld id="{11C32E93-249C-492B-8FFD-C3328B417BCB}" type="slidenum">
              <a:rPr lang="zh-CN" altLang="en-US" smtClean="0"/>
              <a:pPr>
                <a:defRPr/>
              </a:pPr>
              <a:t>65</a:t>
            </a:fld>
            <a:endParaRPr lang="en-US" altLang="zh-CN"/>
          </a:p>
        </p:txBody>
      </p:sp>
      <p:pic>
        <p:nvPicPr>
          <p:cNvPr id="675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28813"/>
            <a:ext cx="6934200" cy="480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a:t>构造</a:t>
            </a:r>
            <a:r>
              <a:rPr lang="en-US" altLang="zh-CN"/>
              <a:t>LR(1)</a:t>
            </a:r>
            <a:r>
              <a:rPr lang="zh-CN" altLang="en-US"/>
              <a:t>项集</a:t>
            </a:r>
          </a:p>
        </p:txBody>
      </p:sp>
      <p:sp>
        <p:nvSpPr>
          <p:cNvPr id="4" name="灯片编号占位符 3"/>
          <p:cNvSpPr>
            <a:spLocks noGrp="1"/>
          </p:cNvSpPr>
          <p:nvPr>
            <p:ph type="sldNum" sz="quarter" idx="10"/>
          </p:nvPr>
        </p:nvSpPr>
        <p:spPr/>
        <p:txBody>
          <a:bodyPr/>
          <a:lstStyle/>
          <a:p>
            <a:pPr>
              <a:defRPr/>
            </a:pPr>
            <a:fld id="{F1E6E07D-2FF1-41F9-8806-1CF2A885F172}" type="slidenum">
              <a:rPr lang="zh-CN" altLang="en-US" smtClean="0"/>
              <a:pPr>
                <a:defRPr/>
              </a:pPr>
              <a:t>66</a:t>
            </a:fld>
            <a:endParaRPr lang="en-US" altLang="zh-CN"/>
          </a:p>
        </p:txBody>
      </p:sp>
      <p:pic>
        <p:nvPicPr>
          <p:cNvPr id="68612"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1463" y="1524000"/>
            <a:ext cx="8486775" cy="4724400"/>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en-US" altLang="zh-CN"/>
              <a:t>LR(1)</a:t>
            </a:r>
            <a:r>
              <a:rPr lang="zh-CN" altLang="en-US"/>
              <a:t>项集族的构造算法</a:t>
            </a:r>
          </a:p>
        </p:txBody>
      </p:sp>
      <p:sp>
        <p:nvSpPr>
          <p:cNvPr id="4" name="灯片编号占位符 3"/>
          <p:cNvSpPr>
            <a:spLocks noGrp="1"/>
          </p:cNvSpPr>
          <p:nvPr>
            <p:ph type="sldNum" sz="quarter" idx="10"/>
          </p:nvPr>
        </p:nvSpPr>
        <p:spPr/>
        <p:txBody>
          <a:bodyPr/>
          <a:lstStyle/>
          <a:p>
            <a:pPr>
              <a:defRPr/>
            </a:pPr>
            <a:fld id="{4E3386E4-7C5E-4A96-9BB7-24D9769C3216}" type="slidenum">
              <a:rPr lang="zh-CN" altLang="en-US" smtClean="0"/>
              <a:pPr>
                <a:defRPr/>
              </a:pPr>
              <a:t>67</a:t>
            </a:fld>
            <a:endParaRPr lang="en-US" altLang="zh-CN"/>
          </a:p>
        </p:txBody>
      </p:sp>
      <p:pic>
        <p:nvPicPr>
          <p:cNvPr id="696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971800"/>
            <a:ext cx="7978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4391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4"/>
          <p:cNvSpPr>
            <a:spLocks noGrp="1"/>
          </p:cNvSpPr>
          <p:nvPr>
            <p:ph type="title"/>
          </p:nvPr>
        </p:nvSpPr>
        <p:spPr/>
        <p:txBody>
          <a:bodyPr/>
          <a:lstStyle/>
          <a:p>
            <a:r>
              <a:rPr lang="zh-CN" altLang="en-US"/>
              <a:t>例</a:t>
            </a:r>
            <a:r>
              <a:rPr lang="en-US" altLang="zh-CN"/>
              <a:t>……LR(1)</a:t>
            </a:r>
            <a:r>
              <a:rPr lang="zh-CN" altLang="en-US"/>
              <a:t>项集族的构造</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895FB860-E225-4FAB-AE1F-9F3CF72C54D5}" type="slidenum">
              <a:rPr lang="zh-CN" altLang="en-US" smtClean="0"/>
              <a:pPr>
                <a:defRPr/>
              </a:pPr>
              <a:t>68</a:t>
            </a:fld>
            <a:endParaRPr lang="en-US" altLang="zh-CN"/>
          </a:p>
        </p:txBody>
      </p:sp>
      <p:pic>
        <p:nvPicPr>
          <p:cNvPr id="185347" name="Picture 3"/>
          <p:cNvPicPr>
            <a:picLocks noChangeAspect="1" noChangeArrowheads="1"/>
          </p:cNvPicPr>
          <p:nvPr/>
        </p:nvPicPr>
        <p:blipFill>
          <a:blip r:embed="rId2"/>
          <a:srcRect/>
          <a:stretch>
            <a:fillRect/>
          </a:stretch>
        </p:blipFill>
        <p:spPr bwMode="auto">
          <a:xfrm>
            <a:off x="381000" y="1219200"/>
            <a:ext cx="2209800" cy="998538"/>
          </a:xfrm>
          <a:prstGeom prst="rect">
            <a:avLst/>
          </a:prstGeom>
          <a:noFill/>
          <a:ln w="9525">
            <a:solidFill>
              <a:schemeClr val="accent5">
                <a:lumMod val="40000"/>
                <a:lumOff val="60000"/>
              </a:schemeClr>
            </a:solidFill>
            <a:miter lim="800000"/>
            <a:headEnd/>
            <a:tailEnd/>
          </a:ln>
          <a:effectLst/>
        </p:spPr>
      </p:pic>
      <p:pic>
        <p:nvPicPr>
          <p:cNvPr id="185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24000"/>
            <a:ext cx="22939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19400"/>
            <a:ext cx="2598738"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286000"/>
            <a:ext cx="2362200"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581400"/>
            <a:ext cx="273843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5181600"/>
            <a:ext cx="24733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452563"/>
            <a:ext cx="24463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2138363"/>
            <a:ext cx="240506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3516313"/>
            <a:ext cx="2209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72200" y="4291013"/>
            <a:ext cx="26400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9"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5262563"/>
            <a:ext cx="237648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wipe(left)">
                                      <p:cBhvr>
                                        <p:cTn id="7" dur="500"/>
                                        <p:tgtEl>
                                          <p:spTgt spid="185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351"/>
                                        </p:tgtEl>
                                        <p:attrNameLst>
                                          <p:attrName>style.visibility</p:attrName>
                                        </p:attrNameLst>
                                      </p:cBhvr>
                                      <p:to>
                                        <p:strVal val="visible"/>
                                      </p:to>
                                    </p:set>
                                    <p:animEffect transition="in" filter="wipe(left)">
                                      <p:cBhvr>
                                        <p:cTn id="12" dur="500"/>
                                        <p:tgtEl>
                                          <p:spTgt spid="1853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5350"/>
                                        </p:tgtEl>
                                        <p:attrNameLst>
                                          <p:attrName>style.visibility</p:attrName>
                                        </p:attrNameLst>
                                      </p:cBhvr>
                                      <p:to>
                                        <p:strVal val="visible"/>
                                      </p:to>
                                    </p:set>
                                    <p:animEffect transition="in" filter="wipe(left)">
                                      <p:cBhvr>
                                        <p:cTn id="17" dur="500"/>
                                        <p:tgtEl>
                                          <p:spTgt spid="185350"/>
                                        </p:tgtEl>
                                      </p:cBhvr>
                                    </p:animEffect>
                                  </p:childTnLst>
                                </p:cTn>
                              </p:par>
                              <p:par>
                                <p:cTn id="18" presetID="7" presetClass="emph" presetSubtype="2" fill="hold" nodeType="withEffect">
                                  <p:stCondLst>
                                    <p:cond delay="0"/>
                                  </p:stCondLst>
                                  <p:childTnLst>
                                    <p:animClr clrSpc="rgb" dir="cw">
                                      <p:cBhvr>
                                        <p:cTn id="19" dur="2000" fill="hold"/>
                                        <p:tgtEl>
                                          <p:spTgt spid="185351"/>
                                        </p:tgtEl>
                                        <p:attrNameLst>
                                          <p:attrName>stroke.color</p:attrName>
                                        </p:attrNameLst>
                                      </p:cBhvr>
                                      <p:to>
                                        <a:srgbClr val="FF3300"/>
                                      </p:to>
                                    </p:animClr>
                                    <p:set>
                                      <p:cBhvr>
                                        <p:cTn id="20" dur="2000" fill="hold"/>
                                        <p:tgtEl>
                                          <p:spTgt spid="185351"/>
                                        </p:tgtEl>
                                        <p:attrNameLst>
                                          <p:attrName>stroke.on</p:attrName>
                                        </p:attrNameLst>
                                      </p:cBhvr>
                                      <p:to>
                                        <p:strVal val="tru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85352"/>
                                        </p:tgtEl>
                                        <p:attrNameLst>
                                          <p:attrName>style.visibility</p:attrName>
                                        </p:attrNameLst>
                                      </p:cBhvr>
                                      <p:to>
                                        <p:strVal val="visible"/>
                                      </p:to>
                                    </p:set>
                                    <p:animEffect transition="in" filter="wipe(left)">
                                      <p:cBhvr>
                                        <p:cTn id="25" dur="500"/>
                                        <p:tgtEl>
                                          <p:spTgt spid="1853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85353"/>
                                        </p:tgtEl>
                                        <p:attrNameLst>
                                          <p:attrName>style.visibility</p:attrName>
                                        </p:attrNameLst>
                                      </p:cBhvr>
                                      <p:to>
                                        <p:strVal val="visible"/>
                                      </p:to>
                                    </p:set>
                                    <p:animEffect transition="in" filter="wipe(left)">
                                      <p:cBhvr>
                                        <p:cTn id="30" dur="500"/>
                                        <p:tgtEl>
                                          <p:spTgt spid="18535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85354"/>
                                        </p:tgtEl>
                                        <p:attrNameLst>
                                          <p:attrName>style.visibility</p:attrName>
                                        </p:attrNameLst>
                                      </p:cBhvr>
                                      <p:to>
                                        <p:strVal val="visible"/>
                                      </p:to>
                                    </p:set>
                                    <p:animEffect transition="in" filter="wipe(left)">
                                      <p:cBhvr>
                                        <p:cTn id="35" dur="500"/>
                                        <p:tgtEl>
                                          <p:spTgt spid="18535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85355"/>
                                        </p:tgtEl>
                                        <p:attrNameLst>
                                          <p:attrName>style.visibility</p:attrName>
                                        </p:attrNameLst>
                                      </p:cBhvr>
                                      <p:to>
                                        <p:strVal val="visible"/>
                                      </p:to>
                                    </p:set>
                                    <p:animEffect transition="in" filter="wipe(left)">
                                      <p:cBhvr>
                                        <p:cTn id="40" dur="500"/>
                                        <p:tgtEl>
                                          <p:spTgt spid="185355"/>
                                        </p:tgtEl>
                                      </p:cBhvr>
                                    </p:animEffect>
                                  </p:childTnLst>
                                </p:cTn>
                              </p:par>
                              <p:par>
                                <p:cTn id="41" presetID="7" presetClass="emph" presetSubtype="2" fill="hold" nodeType="withEffect">
                                  <p:stCondLst>
                                    <p:cond delay="0"/>
                                  </p:stCondLst>
                                  <p:childTnLst>
                                    <p:animClr clrSpc="rgb" dir="cw">
                                      <p:cBhvr>
                                        <p:cTn id="42" dur="2000" fill="hold"/>
                                        <p:tgtEl>
                                          <p:spTgt spid="185352"/>
                                        </p:tgtEl>
                                        <p:attrNameLst>
                                          <p:attrName>stroke.color</p:attrName>
                                        </p:attrNameLst>
                                      </p:cBhvr>
                                      <p:to>
                                        <a:srgbClr val="FF3300"/>
                                      </p:to>
                                    </p:animClr>
                                    <p:set>
                                      <p:cBhvr>
                                        <p:cTn id="43" dur="2000" fill="hold"/>
                                        <p:tgtEl>
                                          <p:spTgt spid="185352"/>
                                        </p:tgtEl>
                                        <p:attrNameLst>
                                          <p:attrName>stroke.on</p:attrName>
                                        </p:attrNameLst>
                                      </p:cBhvr>
                                      <p:to>
                                        <p:strVal val="tru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85356"/>
                                        </p:tgtEl>
                                        <p:attrNameLst>
                                          <p:attrName>style.visibility</p:attrName>
                                        </p:attrNameLst>
                                      </p:cBhvr>
                                      <p:to>
                                        <p:strVal val="visible"/>
                                      </p:to>
                                    </p:set>
                                    <p:animEffect transition="in" filter="wipe(left)">
                                      <p:cBhvr>
                                        <p:cTn id="48" dur="500"/>
                                        <p:tgtEl>
                                          <p:spTgt spid="1853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85357"/>
                                        </p:tgtEl>
                                        <p:attrNameLst>
                                          <p:attrName>style.visibility</p:attrName>
                                        </p:attrNameLst>
                                      </p:cBhvr>
                                      <p:to>
                                        <p:strVal val="visible"/>
                                      </p:to>
                                    </p:set>
                                    <p:animEffect transition="in" filter="wipe(left)">
                                      <p:cBhvr>
                                        <p:cTn id="53" dur="500"/>
                                        <p:tgtEl>
                                          <p:spTgt spid="18535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85358"/>
                                        </p:tgtEl>
                                        <p:attrNameLst>
                                          <p:attrName>style.visibility</p:attrName>
                                        </p:attrNameLst>
                                      </p:cBhvr>
                                      <p:to>
                                        <p:strVal val="visible"/>
                                      </p:to>
                                    </p:set>
                                    <p:animEffect transition="in" filter="wipe(left)">
                                      <p:cBhvr>
                                        <p:cTn id="58" dur="500"/>
                                        <p:tgtEl>
                                          <p:spTgt spid="185358"/>
                                        </p:tgtEl>
                                      </p:cBhvr>
                                    </p:animEffect>
                                  </p:childTnLst>
                                </p:cTn>
                              </p:par>
                              <p:par>
                                <p:cTn id="59" presetID="7" presetClass="emph" presetSubtype="2" fill="hold" nodeType="withEffect">
                                  <p:stCondLst>
                                    <p:cond delay="0"/>
                                  </p:stCondLst>
                                  <p:childTnLst>
                                    <p:animClr clrSpc="rgb" dir="cw">
                                      <p:cBhvr>
                                        <p:cTn id="60" dur="2000" fill="hold"/>
                                        <p:tgtEl>
                                          <p:spTgt spid="185353"/>
                                        </p:tgtEl>
                                        <p:attrNameLst>
                                          <p:attrName>stroke.color</p:attrName>
                                        </p:attrNameLst>
                                      </p:cBhvr>
                                      <p:to>
                                        <a:srgbClr val="FF3300"/>
                                      </p:to>
                                    </p:animClr>
                                    <p:set>
                                      <p:cBhvr>
                                        <p:cTn id="61" dur="2000" fill="hold"/>
                                        <p:tgtEl>
                                          <p:spTgt spid="185353"/>
                                        </p:tgtEl>
                                        <p:attrNameLst>
                                          <p:attrName>stroke.on</p:attrName>
                                        </p:attrNameLst>
                                      </p:cBhvr>
                                      <p:to>
                                        <p:strVal val="tru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85359"/>
                                        </p:tgtEl>
                                        <p:attrNameLst>
                                          <p:attrName>style.visibility</p:attrName>
                                        </p:attrNameLst>
                                      </p:cBhvr>
                                      <p:to>
                                        <p:strVal val="visible"/>
                                      </p:to>
                                    </p:set>
                                    <p:animEffect transition="in" filter="wipe(left)">
                                      <p:cBhvr>
                                        <p:cTn id="66" dur="500"/>
                                        <p:tgtEl>
                                          <p:spTgt spid="185359"/>
                                        </p:tgtEl>
                                      </p:cBhvr>
                                    </p:animEffect>
                                  </p:childTnLst>
                                </p:cTn>
                              </p:par>
                              <p:par>
                                <p:cTn id="67" presetID="7" presetClass="emph" presetSubtype="2" fill="hold" nodeType="withEffect">
                                  <p:stCondLst>
                                    <p:cond delay="0"/>
                                  </p:stCondLst>
                                  <p:childTnLst>
                                    <p:animClr clrSpc="rgb" dir="cw">
                                      <p:cBhvr>
                                        <p:cTn id="68" dur="2000" fill="hold"/>
                                        <p:tgtEl>
                                          <p:spTgt spid="185356"/>
                                        </p:tgtEl>
                                        <p:attrNameLst>
                                          <p:attrName>stroke.color</p:attrName>
                                        </p:attrNameLst>
                                      </p:cBhvr>
                                      <p:to>
                                        <a:srgbClr val="FF3300"/>
                                      </p:to>
                                    </p:animClr>
                                    <p:set>
                                      <p:cBhvr>
                                        <p:cTn id="69" dur="2000" fill="hold"/>
                                        <p:tgtEl>
                                          <p:spTgt spid="18535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4"/>
          <p:cNvSpPr>
            <a:spLocks noGrp="1"/>
          </p:cNvSpPr>
          <p:nvPr>
            <p:ph type="title"/>
          </p:nvPr>
        </p:nvSpPr>
        <p:spPr/>
        <p:txBody>
          <a:bodyPr/>
          <a:lstStyle/>
          <a:p>
            <a:r>
              <a:rPr lang="zh-CN" altLang="en-US"/>
              <a:t>例</a:t>
            </a:r>
            <a:r>
              <a:rPr lang="en-US" altLang="zh-CN"/>
              <a:t>……LR(1)</a:t>
            </a:r>
            <a:r>
              <a:rPr lang="zh-CN" altLang="en-US"/>
              <a:t>项集族的构造</a:t>
            </a:r>
          </a:p>
        </p:txBody>
      </p:sp>
      <p:sp>
        <p:nvSpPr>
          <p:cNvPr id="4" name="灯片编号占位符 3"/>
          <p:cNvSpPr>
            <a:spLocks noGrp="1"/>
          </p:cNvSpPr>
          <p:nvPr>
            <p:ph type="sldNum" sz="quarter" idx="4294967295"/>
          </p:nvPr>
        </p:nvSpPr>
        <p:spPr>
          <a:xfrm>
            <a:off x="7010400" y="6553200"/>
            <a:ext cx="2133600" cy="254000"/>
          </a:xfrm>
        </p:spPr>
        <p:txBody>
          <a:bodyPr/>
          <a:lstStyle/>
          <a:p>
            <a:pPr>
              <a:defRPr/>
            </a:pPr>
            <a:fld id="{2B9F1BB2-DBEA-4294-A467-694877D3CEDB}" type="slidenum">
              <a:rPr lang="zh-CN" altLang="en-US" smtClean="0"/>
              <a:pPr>
                <a:defRPr/>
              </a:pPr>
              <a:t>69</a:t>
            </a:fld>
            <a:endParaRPr lang="en-US" altLang="zh-CN"/>
          </a:p>
        </p:txBody>
      </p:sp>
      <p:pic>
        <p:nvPicPr>
          <p:cNvPr id="7168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990600"/>
            <a:ext cx="6477000" cy="5435600"/>
          </a:xfrm>
        </p:spPr>
      </p:pic>
      <p:pic>
        <p:nvPicPr>
          <p:cNvPr id="185347" name="Picture 3"/>
          <p:cNvPicPr>
            <a:picLocks noChangeAspect="1" noChangeArrowheads="1"/>
          </p:cNvPicPr>
          <p:nvPr/>
        </p:nvPicPr>
        <p:blipFill>
          <a:blip r:embed="rId3"/>
          <a:srcRect/>
          <a:stretch>
            <a:fillRect/>
          </a:stretch>
        </p:blipFill>
        <p:spPr bwMode="auto">
          <a:xfrm>
            <a:off x="6080125" y="4191000"/>
            <a:ext cx="2360613" cy="1066800"/>
          </a:xfrm>
          <a:prstGeom prst="rect">
            <a:avLst/>
          </a:prstGeom>
          <a:noFill/>
          <a:ln w="9525">
            <a:solidFill>
              <a:schemeClr val="accent5">
                <a:lumMod val="40000"/>
                <a:lumOff val="60000"/>
              </a:schemeClr>
            </a:solid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a:t>句柄</a:t>
            </a:r>
          </a:p>
        </p:txBody>
      </p:sp>
      <p:sp>
        <p:nvSpPr>
          <p:cNvPr id="12291" name="内容占位符 2"/>
          <p:cNvSpPr>
            <a:spLocks noGrp="1"/>
          </p:cNvSpPr>
          <p:nvPr>
            <p:ph idx="1"/>
          </p:nvPr>
        </p:nvSpPr>
        <p:spPr>
          <a:xfrm>
            <a:off x="457200" y="1371600"/>
            <a:ext cx="8229600" cy="2362200"/>
          </a:xfrm>
        </p:spPr>
        <p:txBody>
          <a:bodyPr/>
          <a:lstStyle/>
          <a:p>
            <a:pPr>
              <a:defRPr/>
            </a:pPr>
            <a:r>
              <a:rPr lang="zh-CN" altLang="en-US" dirty="0"/>
              <a:t>归约和</a:t>
            </a:r>
            <a:r>
              <a:rPr lang="zh-CN" altLang="en-US" dirty="0">
                <a:solidFill>
                  <a:srgbClr val="FF0000"/>
                </a:solidFill>
              </a:rPr>
              <a:t>句柄</a:t>
            </a:r>
            <a:endParaRPr lang="en-US" altLang="zh-CN" dirty="0">
              <a:solidFill>
                <a:srgbClr val="FF0000"/>
              </a:solidFill>
            </a:endParaRPr>
          </a:p>
          <a:p>
            <a:pPr lvl="1">
              <a:defRPr/>
            </a:pPr>
            <a:r>
              <a:rPr lang="zh-CN" altLang="en-US" dirty="0"/>
              <a:t>从左向右扫描输入串，并在扫描过程中进行自底向上的语法分析，就可以反向构造出一个最右推导</a:t>
            </a:r>
            <a:endParaRPr lang="en-US" altLang="zh-CN" dirty="0"/>
          </a:p>
          <a:p>
            <a:pPr lvl="1">
              <a:defRPr/>
            </a:pPr>
            <a:r>
              <a:rPr lang="zh-CN" altLang="en-US" dirty="0"/>
              <a:t>句柄是和某个产生式右部匹配的子串</a:t>
            </a:r>
            <a:endParaRPr lang="en-US" altLang="zh-CN" dirty="0"/>
          </a:p>
          <a:p>
            <a:pPr lvl="1">
              <a:defRPr/>
            </a:pPr>
            <a:r>
              <a:rPr lang="zh-CN" altLang="en-US" dirty="0"/>
              <a:t>但是当栈顶出现某个产生式的右部时，不一定就是句柄</a:t>
            </a:r>
            <a:endParaRPr lang="en-US" altLang="zh-CN" dirty="0"/>
          </a:p>
        </p:txBody>
      </p:sp>
      <p:sp>
        <p:nvSpPr>
          <p:cNvPr id="4" name="灯片编号占位符 3"/>
          <p:cNvSpPr>
            <a:spLocks noGrp="1"/>
          </p:cNvSpPr>
          <p:nvPr>
            <p:ph type="sldNum" sz="quarter" idx="10"/>
          </p:nvPr>
        </p:nvSpPr>
        <p:spPr/>
        <p:txBody>
          <a:bodyPr/>
          <a:lstStyle/>
          <a:p>
            <a:pPr>
              <a:defRPr/>
            </a:pPr>
            <a:fld id="{AC134E45-95D9-4660-B7C6-E3CC540C2C3B}" type="slidenum">
              <a:rPr lang="zh-CN" altLang="en-US" smtClean="0"/>
              <a:pPr>
                <a:defRPr/>
              </a:pPr>
              <a:t>7</a:t>
            </a:fld>
            <a:endParaRPr lang="en-US" altLang="zh-CN"/>
          </a:p>
        </p:txBody>
      </p:sp>
      <p:pic>
        <p:nvPicPr>
          <p:cNvPr id="81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962400"/>
            <a:ext cx="8167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a:t>规范</a:t>
            </a:r>
            <a:r>
              <a:rPr lang="en-US" altLang="zh-CN"/>
              <a:t>LR(1)</a:t>
            </a:r>
            <a:r>
              <a:rPr lang="zh-CN" altLang="en-US"/>
              <a:t>语法分析表</a:t>
            </a:r>
          </a:p>
        </p:txBody>
      </p:sp>
      <p:sp>
        <p:nvSpPr>
          <p:cNvPr id="4" name="灯片编号占位符 3"/>
          <p:cNvSpPr>
            <a:spLocks noGrp="1"/>
          </p:cNvSpPr>
          <p:nvPr>
            <p:ph type="sldNum" sz="quarter" idx="10"/>
          </p:nvPr>
        </p:nvSpPr>
        <p:spPr/>
        <p:txBody>
          <a:bodyPr/>
          <a:lstStyle/>
          <a:p>
            <a:pPr>
              <a:defRPr/>
            </a:pPr>
            <a:fld id="{D9024D5B-7DFD-44AA-BB55-9C3E02BA52D4}" type="slidenum">
              <a:rPr lang="zh-CN" altLang="en-US" smtClean="0"/>
              <a:pPr>
                <a:defRPr/>
              </a:pPr>
              <a:t>70</a:t>
            </a:fld>
            <a:endParaRPr lang="en-US" altLang="zh-CN"/>
          </a:p>
        </p:txBody>
      </p:sp>
      <p:pic>
        <p:nvPicPr>
          <p:cNvPr id="72708" name="Picture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312863"/>
            <a:ext cx="7924800" cy="5468937"/>
          </a:xfr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a:t>例</a:t>
            </a:r>
            <a:r>
              <a:rPr lang="en-US" altLang="zh-CN"/>
              <a:t>……</a:t>
            </a:r>
            <a:r>
              <a:rPr lang="zh-CN" altLang="en-US"/>
              <a:t>规范</a:t>
            </a:r>
            <a:r>
              <a:rPr lang="en-US" altLang="zh-CN"/>
              <a:t>LR(1)</a:t>
            </a:r>
            <a:r>
              <a:rPr lang="zh-CN" altLang="en-US"/>
              <a:t>语法分析表</a:t>
            </a:r>
          </a:p>
        </p:txBody>
      </p:sp>
      <p:pic>
        <p:nvPicPr>
          <p:cNvPr id="7373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066800"/>
            <a:ext cx="35147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813" y="914400"/>
            <a:ext cx="5208587" cy="5638800"/>
          </a:xfr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txBox="1">
            <a:spLocks/>
          </p:cNvSpPr>
          <p:nvPr/>
        </p:nvSpPr>
        <p:spPr bwMode="auto">
          <a:xfrm>
            <a:off x="6629400" y="6172200"/>
            <a:ext cx="1905000" cy="457200"/>
          </a:xfrm>
          <a:prstGeom prst="rect">
            <a:avLst/>
          </a:prstGeom>
          <a:noFill/>
          <a:ln w="9525">
            <a:noFill/>
            <a:miter lim="800000"/>
            <a:headEnd/>
            <a:tailEnd/>
          </a:ln>
          <a:effectLst/>
        </p:spPr>
        <p:txBody>
          <a:bodyPr/>
          <a:lstStyle/>
          <a:p>
            <a:pPr>
              <a:defRPr/>
            </a:pPr>
            <a:fld id="{85A369AE-AB1E-4A54-9143-9C214A11F1AB}" type="slidenum">
              <a:rPr lang="en-US" altLang="zh-CN" sz="1000">
                <a:latin typeface="+mn-lt"/>
              </a:rPr>
              <a:pPr>
                <a:defRPr/>
              </a:pPr>
              <a:t>72</a:t>
            </a:fld>
            <a:endParaRPr lang="en-US" altLang="zh-CN" sz="1000">
              <a:latin typeface="+mn-lt"/>
            </a:endParaRPr>
          </a:p>
        </p:txBody>
      </p:sp>
      <p:sp>
        <p:nvSpPr>
          <p:cNvPr id="15366" name="Text Box 6"/>
          <p:cNvSpPr txBox="1">
            <a:spLocks noChangeArrowheads="1"/>
          </p:cNvSpPr>
          <p:nvPr/>
        </p:nvSpPr>
        <p:spPr bwMode="auto">
          <a:xfrm>
            <a:off x="192088" y="76200"/>
            <a:ext cx="4608512" cy="812530"/>
          </a:xfrm>
          <a:prstGeom prst="rect">
            <a:avLst/>
          </a:prstGeom>
          <a:solidFill>
            <a:schemeClr val="bg1"/>
          </a:solidFill>
          <a:ln w="19050">
            <a:solidFill>
              <a:schemeClr val="accent5">
                <a:lumMod val="40000"/>
                <a:lumOff val="60000"/>
              </a:schemeClr>
            </a:solidFill>
            <a:miter lim="800000"/>
            <a:headEnd/>
            <a:tailEnd/>
          </a:ln>
        </p:spPr>
        <p:txBody>
          <a:bodyPr>
            <a:spAutoFit/>
          </a:bodyPr>
          <a:lstStyle/>
          <a:p>
            <a:pPr>
              <a:lnSpc>
                <a:spcPct val="130000"/>
              </a:lnSpc>
              <a:defRPr/>
            </a:pPr>
            <a:r>
              <a:rPr lang="en-US" altLang="zh-CN" b="1" i="1" dirty="0">
                <a:latin typeface="Times New Roman" pitchFamily="18" charset="0"/>
                <a:ea typeface="华文新魏" pitchFamily="2" charset="-122"/>
                <a:cs typeface="Times New Roman" pitchFamily="18" charset="0"/>
              </a:rPr>
              <a:t>0. S</a:t>
            </a:r>
            <a:r>
              <a:rPr lang="en-US" altLang="zh-CN" b="1" i="1" dirty="0">
                <a:latin typeface="Times New Roman" pitchFamily="18" charset="0"/>
                <a:ea typeface="华文新魏" pitchFamily="2" charset="-122"/>
                <a:cs typeface="Times New Roman" pitchFamily="18" charset="0"/>
                <a:sym typeface="Symbol" pitchFamily="18" charset="2"/>
              </a:rPr>
              <a:t></a:t>
            </a:r>
            <a:r>
              <a:rPr lang="en-US" altLang="zh-CN" b="1" i="1" dirty="0">
                <a:latin typeface="Times New Roman" pitchFamily="18" charset="0"/>
                <a:ea typeface="华文新魏" pitchFamily="2" charset="-122"/>
                <a:cs typeface="Times New Roman" pitchFamily="18" charset="0"/>
              </a:rPr>
              <a:t> </a:t>
            </a:r>
            <a:r>
              <a:rPr lang="en-US" altLang="zh-CN" b="1" i="1" dirty="0">
                <a:latin typeface="Times New Roman" pitchFamily="18" charset="0"/>
                <a:ea typeface="华文新魏" pitchFamily="2" charset="-122"/>
                <a:cs typeface="Times New Roman" pitchFamily="18" charset="0"/>
                <a:sym typeface="Symbol" pitchFamily="18" charset="2"/>
              </a:rPr>
              <a:t> S     1. S  L = R    2. S  R</a:t>
            </a:r>
          </a:p>
          <a:p>
            <a:pPr>
              <a:lnSpc>
                <a:spcPct val="130000"/>
              </a:lnSpc>
              <a:defRPr/>
            </a:pPr>
            <a:r>
              <a:rPr lang="en-US" altLang="zh-CN" b="1" i="1" dirty="0">
                <a:latin typeface="Times New Roman" pitchFamily="18" charset="0"/>
                <a:ea typeface="华文新魏" pitchFamily="2" charset="-122"/>
                <a:cs typeface="Times New Roman" pitchFamily="18" charset="0"/>
                <a:sym typeface="Symbol" pitchFamily="18" charset="2"/>
              </a:rPr>
              <a:t>3. L  * R   4. L  id         5. R  L </a:t>
            </a:r>
          </a:p>
        </p:txBody>
      </p:sp>
      <p:graphicFrame>
        <p:nvGraphicFramePr>
          <p:cNvPr id="9" name="Group 186"/>
          <p:cNvGraphicFramePr>
            <a:graphicFrameLocks noGrp="1"/>
          </p:cNvGraphicFramePr>
          <p:nvPr/>
        </p:nvGraphicFramePr>
        <p:xfrm>
          <a:off x="4864100" y="304800"/>
          <a:ext cx="4127500" cy="6192839"/>
        </p:xfrm>
        <a:graphic>
          <a:graphicData uri="http://schemas.openxmlformats.org/drawingml/2006/table">
            <a:tbl>
              <a:tblPr/>
              <a:tblGrid>
                <a:gridCol w="460375">
                  <a:extLst>
                    <a:ext uri="{9D8B030D-6E8A-4147-A177-3AD203B41FA5}">
                      <a16:colId xmlns:a16="http://schemas.microsoft.com/office/drawing/2014/main" val="20000"/>
                    </a:ext>
                  </a:extLst>
                </a:gridCol>
                <a:gridCol w="522288">
                  <a:extLst>
                    <a:ext uri="{9D8B030D-6E8A-4147-A177-3AD203B41FA5}">
                      <a16:colId xmlns:a16="http://schemas.microsoft.com/office/drawing/2014/main" val="20001"/>
                    </a:ext>
                  </a:extLst>
                </a:gridCol>
                <a:gridCol w="525462">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gridCol w="523875">
                  <a:extLst>
                    <a:ext uri="{9D8B030D-6E8A-4147-A177-3AD203B41FA5}">
                      <a16:colId xmlns:a16="http://schemas.microsoft.com/office/drawing/2014/main" val="20004"/>
                    </a:ext>
                  </a:extLst>
                </a:gridCol>
                <a:gridCol w="523875">
                  <a:extLst>
                    <a:ext uri="{9D8B030D-6E8A-4147-A177-3AD203B41FA5}">
                      <a16:colId xmlns:a16="http://schemas.microsoft.com/office/drawing/2014/main" val="20005"/>
                    </a:ext>
                  </a:extLst>
                </a:gridCol>
                <a:gridCol w="523875">
                  <a:extLst>
                    <a:ext uri="{9D8B030D-6E8A-4147-A177-3AD203B41FA5}">
                      <a16:colId xmlns:a16="http://schemas.microsoft.com/office/drawing/2014/main" val="20006"/>
                    </a:ext>
                  </a:extLst>
                </a:gridCol>
                <a:gridCol w="523875">
                  <a:extLst>
                    <a:ext uri="{9D8B030D-6E8A-4147-A177-3AD203B41FA5}">
                      <a16:colId xmlns:a16="http://schemas.microsoft.com/office/drawing/2014/main" val="20007"/>
                    </a:ext>
                  </a:extLst>
                </a:gridCol>
              </a:tblGrid>
              <a:tr h="387350">
                <a:tc rowSpan="2">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a:ln>
                            <a:noFill/>
                          </a:ln>
                          <a:solidFill>
                            <a:schemeClr val="tx1"/>
                          </a:solidFill>
                          <a:effectLst/>
                          <a:latin typeface="Times New Roman" pitchFamily="18" charset="0"/>
                          <a:ea typeface="宋体" charset="-122"/>
                        </a:rPr>
                        <a:t>GOTO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87350">
                <a:tc vMerge="1">
                  <a:txBody>
                    <a:bodyPr/>
                    <a:lstStyle/>
                    <a:p>
                      <a:endParaRPr lang="zh-CN" altLang="en-US"/>
                    </a:p>
                  </a:txBody>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id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8576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8576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85763">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s12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387350">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120000"/>
                        </a:lnSpc>
                        <a:spcBef>
                          <a:spcPct val="20000"/>
                        </a:spcBef>
                        <a:buClr>
                          <a:schemeClr val="hlink"/>
                        </a:buClr>
                        <a:buFont typeface="Wingdings" pitchFamily="2" charset="2"/>
                        <a:defRPr sz="20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defRPr sz="20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defRPr>
                          <a:solidFill>
                            <a:schemeClr val="tx1"/>
                          </a:solidFill>
                          <a:latin typeface="Verdana" pitchFamily="34" charset="0"/>
                          <a:ea typeface="华文新魏" pitchFamily="2" charset="-122"/>
                        </a:defRPr>
                      </a:lvl3pPr>
                      <a:lvl4pPr marL="1600200" indent="-228600" eaLnBrk="0" hangingPunct="0">
                        <a:lnSpc>
                          <a:spcPct val="120000"/>
                        </a:lnSpc>
                        <a:spcBef>
                          <a:spcPct val="20000"/>
                        </a:spcBef>
                        <a:defRPr>
                          <a:solidFill>
                            <a:schemeClr val="tx1"/>
                          </a:solidFill>
                          <a:latin typeface="Verdana" pitchFamily="34" charset="0"/>
                          <a:ea typeface="华文新魏" pitchFamily="2" charset="-122"/>
                        </a:defRPr>
                      </a:lvl4pPr>
                      <a:lvl5pPr marL="2057400" indent="-228600" eaLnBrk="0" hangingPunct="0">
                        <a:lnSpc>
                          <a:spcPct val="120000"/>
                        </a:lnSpc>
                        <a:spcBef>
                          <a:spcPct val="20000"/>
                        </a:spcBef>
                        <a:defRPr>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defRPr>
                          <a:solidFill>
                            <a:schemeClr val="tx1"/>
                          </a:solidFill>
                          <a:latin typeface="Verdana" pitchFamily="34" charset="0"/>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bl>
          </a:graphicData>
        </a:graphic>
      </p:graphicFrame>
      <p:pic>
        <p:nvPicPr>
          <p:cNvPr id="759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4495800"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591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74D95AF-F324-4FC3-99A8-E76531F9D3A3}" type="slidenum">
              <a:rPr lang="zh-CN" altLang="en-US" smtClean="0"/>
              <a:pPr>
                <a:defRPr/>
              </a:pPr>
              <a:t>73</a:t>
            </a:fld>
            <a:endParaRPr lang="en-US" altLang="zh-CN"/>
          </a:p>
        </p:txBody>
      </p:sp>
      <p:pic>
        <p:nvPicPr>
          <p:cNvPr id="3" name="Picture 4"/>
          <p:cNvPicPr>
            <a:picLocks noChangeAspect="1" noChangeArrowheads="1"/>
          </p:cNvPicPr>
          <p:nvPr/>
        </p:nvPicPr>
        <p:blipFill>
          <a:blip r:embed="rId2"/>
          <a:srcRect/>
          <a:stretch>
            <a:fillRect/>
          </a:stretch>
        </p:blipFill>
        <p:spPr bwMode="auto">
          <a:xfrm>
            <a:off x="2564860" y="1524000"/>
            <a:ext cx="4114800" cy="4487863"/>
          </a:xfrm>
          <a:prstGeom prst="rect">
            <a:avLst/>
          </a:prstGeom>
          <a:noFill/>
          <a:ln w="9525">
            <a:solidFill>
              <a:schemeClr val="accent5">
                <a:lumMod val="40000"/>
                <a:lumOff val="60000"/>
              </a:schemeClr>
            </a:solidFill>
            <a:miter lim="800000"/>
            <a:headEnd/>
            <a:tailEnd/>
          </a:ln>
          <a:effectLst/>
        </p:spPr>
      </p:pic>
    </p:spTree>
    <p:extLst>
      <p:ext uri="{BB962C8B-B14F-4D97-AF65-F5344CB8AC3E}">
        <p14:creationId xmlns:p14="http://schemas.microsoft.com/office/powerpoint/2010/main" val="27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en-US" altLang="zh-CN"/>
              <a:t>LR(1)</a:t>
            </a:r>
            <a:r>
              <a:rPr lang="zh-CN" altLang="en-US"/>
              <a:t>文法</a:t>
            </a:r>
          </a:p>
        </p:txBody>
      </p:sp>
      <p:sp>
        <p:nvSpPr>
          <p:cNvPr id="75779" name="内容占位符 2"/>
          <p:cNvSpPr>
            <a:spLocks noGrp="1"/>
          </p:cNvSpPr>
          <p:nvPr>
            <p:ph idx="1"/>
          </p:nvPr>
        </p:nvSpPr>
        <p:spPr/>
        <p:txBody>
          <a:bodyPr/>
          <a:lstStyle/>
          <a:p>
            <a:pPr>
              <a:lnSpc>
                <a:spcPct val="140000"/>
              </a:lnSpc>
              <a:defRPr/>
            </a:pPr>
            <a:r>
              <a:rPr lang="zh-CN" altLang="en-US" dirty="0"/>
              <a:t>规范</a:t>
            </a:r>
            <a:r>
              <a:rPr lang="en-US" altLang="zh-CN" dirty="0" err="1"/>
              <a:t>LR</a:t>
            </a:r>
            <a:r>
              <a:rPr lang="en-US" altLang="zh-CN" dirty="0"/>
              <a:t>(1)</a:t>
            </a:r>
            <a:r>
              <a:rPr lang="zh-CN" altLang="en-US" dirty="0"/>
              <a:t>语法分析器</a:t>
            </a:r>
            <a:endParaRPr lang="en-US" altLang="zh-CN" dirty="0"/>
          </a:p>
          <a:p>
            <a:pPr lvl="1">
              <a:lnSpc>
                <a:spcPct val="140000"/>
              </a:lnSpc>
              <a:defRPr/>
            </a:pPr>
            <a:r>
              <a:rPr lang="zh-CN" altLang="en-US" dirty="0"/>
              <a:t>以上算法生成的分析表称为规范</a:t>
            </a:r>
            <a:r>
              <a:rPr lang="en-US" altLang="zh-CN" dirty="0" err="1"/>
              <a:t>LR</a:t>
            </a:r>
            <a:r>
              <a:rPr lang="en-US" altLang="zh-CN" dirty="0"/>
              <a:t>(1)</a:t>
            </a:r>
            <a:r>
              <a:rPr lang="zh-CN" altLang="en-US" dirty="0"/>
              <a:t>语法分析表</a:t>
            </a:r>
            <a:endParaRPr lang="en-US" altLang="zh-CN" dirty="0"/>
          </a:p>
          <a:p>
            <a:pPr lvl="1">
              <a:lnSpc>
                <a:spcPct val="140000"/>
              </a:lnSpc>
              <a:defRPr/>
            </a:pPr>
            <a:r>
              <a:rPr lang="zh-CN" altLang="en-US" dirty="0"/>
              <a:t>使用规范</a:t>
            </a:r>
            <a:r>
              <a:rPr lang="en-US" altLang="zh-CN" dirty="0" err="1"/>
              <a:t>LR</a:t>
            </a:r>
            <a:r>
              <a:rPr lang="en-US" altLang="zh-CN" dirty="0"/>
              <a:t>(1)</a:t>
            </a:r>
            <a:r>
              <a:rPr lang="zh-CN" altLang="en-US" dirty="0"/>
              <a:t>分析表的</a:t>
            </a:r>
            <a:r>
              <a:rPr lang="en-US" altLang="zh-CN" dirty="0" err="1"/>
              <a:t>LR</a:t>
            </a:r>
            <a:r>
              <a:rPr lang="zh-CN" altLang="en-US" dirty="0"/>
              <a:t>分析器称为规范</a:t>
            </a:r>
            <a:r>
              <a:rPr lang="en-US" altLang="zh-CN" dirty="0" err="1"/>
              <a:t>LR</a:t>
            </a:r>
            <a:r>
              <a:rPr lang="en-US" altLang="zh-CN" dirty="0"/>
              <a:t>(1)</a:t>
            </a:r>
            <a:r>
              <a:rPr lang="zh-CN" altLang="en-US" dirty="0"/>
              <a:t>分析器</a:t>
            </a:r>
            <a:endParaRPr lang="en-US" altLang="zh-CN" dirty="0"/>
          </a:p>
          <a:p>
            <a:pPr>
              <a:lnSpc>
                <a:spcPct val="140000"/>
              </a:lnSpc>
              <a:defRPr/>
            </a:pPr>
            <a:r>
              <a:rPr lang="en-US" altLang="zh-CN" dirty="0" err="1"/>
              <a:t>LR</a:t>
            </a:r>
            <a:r>
              <a:rPr lang="en-US" altLang="zh-CN" dirty="0"/>
              <a:t>(1)</a:t>
            </a:r>
            <a:r>
              <a:rPr lang="zh-CN" altLang="en-US" dirty="0"/>
              <a:t>文法</a:t>
            </a:r>
            <a:endParaRPr lang="en-US" altLang="zh-CN" dirty="0"/>
          </a:p>
          <a:p>
            <a:pPr lvl="1">
              <a:lnSpc>
                <a:spcPct val="140000"/>
              </a:lnSpc>
              <a:defRPr/>
            </a:pPr>
            <a:r>
              <a:rPr lang="zh-CN" altLang="en-US" dirty="0"/>
              <a:t>如果为文法</a:t>
            </a:r>
            <a:r>
              <a:rPr lang="en-US" altLang="zh-CN" dirty="0"/>
              <a:t>G</a:t>
            </a:r>
            <a:r>
              <a:rPr lang="zh-CN" altLang="en-US" dirty="0"/>
              <a:t>构造的</a:t>
            </a:r>
            <a:r>
              <a:rPr lang="en-US" altLang="zh-CN" dirty="0" err="1"/>
              <a:t>LR</a:t>
            </a:r>
            <a:r>
              <a:rPr lang="en-US" altLang="zh-CN" dirty="0"/>
              <a:t>(1)</a:t>
            </a:r>
            <a:r>
              <a:rPr lang="zh-CN" altLang="en-US" dirty="0"/>
              <a:t>分析表中不含多重定义的条目，即无动作冲突，则</a:t>
            </a:r>
            <a:r>
              <a:rPr lang="en-US" altLang="zh-CN" dirty="0"/>
              <a:t>G</a:t>
            </a:r>
            <a:r>
              <a:rPr lang="zh-CN" altLang="en-US" dirty="0"/>
              <a:t>是</a:t>
            </a:r>
            <a:r>
              <a:rPr lang="en-US" altLang="zh-CN" dirty="0" err="1"/>
              <a:t>LR</a:t>
            </a:r>
            <a:r>
              <a:rPr lang="en-US" altLang="zh-CN" dirty="0"/>
              <a:t>(1)</a:t>
            </a:r>
            <a:r>
              <a:rPr lang="zh-CN" altLang="en-US" dirty="0"/>
              <a:t>文法</a:t>
            </a:r>
            <a:endParaRPr lang="en-US" altLang="zh-CN" dirty="0"/>
          </a:p>
          <a:p>
            <a:pPr>
              <a:lnSpc>
                <a:spcPct val="140000"/>
              </a:lnSpc>
              <a:defRPr/>
            </a:pPr>
            <a:r>
              <a:rPr lang="zh-CN" altLang="en-US" dirty="0"/>
              <a:t>每个</a:t>
            </a:r>
            <a:r>
              <a:rPr lang="en-US" altLang="zh-CN" dirty="0" err="1"/>
              <a:t>SLR</a:t>
            </a:r>
            <a:r>
              <a:rPr lang="en-US" altLang="zh-CN" dirty="0"/>
              <a:t>(1)</a:t>
            </a:r>
            <a:r>
              <a:rPr lang="zh-CN" altLang="en-US" dirty="0"/>
              <a:t>文法都是</a:t>
            </a:r>
            <a:r>
              <a:rPr lang="en-US" altLang="zh-CN" dirty="0" err="1"/>
              <a:t>LR</a:t>
            </a:r>
            <a:r>
              <a:rPr lang="en-US" altLang="zh-CN" dirty="0"/>
              <a:t>(1)</a:t>
            </a:r>
            <a:r>
              <a:rPr lang="zh-CN" altLang="en-US" dirty="0"/>
              <a:t>文法</a:t>
            </a:r>
            <a:endParaRPr lang="en-US" altLang="zh-CN" dirty="0"/>
          </a:p>
          <a:p>
            <a:pPr lvl="1">
              <a:lnSpc>
                <a:spcPct val="140000"/>
              </a:lnSpc>
              <a:defRPr/>
            </a:pPr>
            <a:r>
              <a:rPr lang="zh-CN" altLang="en-US" dirty="0"/>
              <a:t>对于一个</a:t>
            </a:r>
            <a:r>
              <a:rPr lang="en-US" altLang="zh-CN" dirty="0" err="1"/>
              <a:t>SLR</a:t>
            </a:r>
            <a:r>
              <a:rPr lang="en-US" altLang="zh-CN" dirty="0"/>
              <a:t>(1)</a:t>
            </a:r>
            <a:r>
              <a:rPr lang="zh-CN" altLang="en-US" dirty="0"/>
              <a:t>文法而言，规范</a:t>
            </a:r>
            <a:r>
              <a:rPr lang="en-US" altLang="zh-CN" dirty="0" err="1"/>
              <a:t>LR</a:t>
            </a:r>
            <a:r>
              <a:rPr lang="en-US" altLang="zh-CN" dirty="0"/>
              <a:t>(1)</a:t>
            </a:r>
            <a:r>
              <a:rPr lang="zh-CN" altLang="en-US" dirty="0"/>
              <a:t>语法分析器的状态要比同一文法对应的</a:t>
            </a:r>
            <a:r>
              <a:rPr lang="en-US" altLang="zh-CN" dirty="0" err="1"/>
              <a:t>SLR</a:t>
            </a:r>
            <a:r>
              <a:rPr lang="zh-CN" altLang="en-US" dirty="0"/>
              <a:t>分析器的</a:t>
            </a:r>
            <a:r>
              <a:rPr lang="zh-CN" altLang="en-US" dirty="0">
                <a:solidFill>
                  <a:srgbClr val="FF0000"/>
                </a:solidFill>
              </a:rPr>
              <a:t>状态多</a:t>
            </a:r>
          </a:p>
        </p:txBody>
      </p:sp>
      <p:sp>
        <p:nvSpPr>
          <p:cNvPr id="4" name="灯片编号占位符 3"/>
          <p:cNvSpPr>
            <a:spLocks noGrp="1"/>
          </p:cNvSpPr>
          <p:nvPr>
            <p:ph type="sldNum" sz="quarter" idx="10"/>
          </p:nvPr>
        </p:nvSpPr>
        <p:spPr/>
        <p:txBody>
          <a:bodyPr/>
          <a:lstStyle/>
          <a:p>
            <a:pPr>
              <a:defRPr/>
            </a:pPr>
            <a:fld id="{2666E698-4E9F-46FD-9F75-E47CDD436591}" type="slidenum">
              <a:rPr lang="zh-CN" altLang="en-US" smtClean="0"/>
              <a:pPr>
                <a:defRPr/>
              </a:pPr>
              <a:t>74</a:t>
            </a:fld>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2"/>
          <p:cNvSpPr>
            <a:spLocks noGrp="1"/>
          </p:cNvSpPr>
          <p:nvPr>
            <p:ph type="title"/>
          </p:nvPr>
        </p:nvSpPr>
        <p:spPr/>
        <p:txBody>
          <a:bodyPr/>
          <a:lstStyle/>
          <a:p>
            <a:r>
              <a:rPr lang="zh-CN" altLang="en-US"/>
              <a:t>构造</a:t>
            </a:r>
            <a:r>
              <a:rPr lang="en-US" altLang="zh-CN"/>
              <a:t>LALR</a:t>
            </a:r>
            <a:r>
              <a:rPr lang="zh-CN" altLang="en-US"/>
              <a:t>语法分析表</a:t>
            </a:r>
          </a:p>
        </p:txBody>
      </p:sp>
      <p:sp>
        <p:nvSpPr>
          <p:cNvPr id="77827" name="内容占位符 3"/>
          <p:cNvSpPr>
            <a:spLocks noGrp="1"/>
          </p:cNvSpPr>
          <p:nvPr>
            <p:ph idx="1"/>
          </p:nvPr>
        </p:nvSpPr>
        <p:spPr/>
        <p:txBody>
          <a:bodyPr/>
          <a:lstStyle/>
          <a:p>
            <a:pPr>
              <a:lnSpc>
                <a:spcPct val="110000"/>
              </a:lnSpc>
              <a:defRPr/>
            </a:pPr>
            <a:r>
              <a:rPr lang="zh-CN" altLang="en-US" dirty="0"/>
              <a:t>合并相同核心的</a:t>
            </a:r>
            <a:r>
              <a:rPr lang="en-US" altLang="zh-CN" dirty="0"/>
              <a:t>LR(1)</a:t>
            </a:r>
            <a:r>
              <a:rPr lang="zh-CN" altLang="en-US" dirty="0"/>
              <a:t>项集</a:t>
            </a:r>
            <a:endParaRPr lang="en-US" altLang="zh-CN" dirty="0"/>
          </a:p>
          <a:p>
            <a:pPr lvl="1">
              <a:lnSpc>
                <a:spcPct val="110000"/>
              </a:lnSpc>
              <a:defRPr/>
            </a:pPr>
            <a:r>
              <a:rPr lang="zh-CN" altLang="en-US" dirty="0"/>
              <a:t>项集的核心就是</a:t>
            </a:r>
            <a:r>
              <a:rPr lang="en-US" altLang="zh-CN" dirty="0"/>
              <a:t>LR(1)</a:t>
            </a:r>
            <a:r>
              <a:rPr lang="zh-CN" altLang="en-US" dirty="0"/>
              <a:t>项集的第一个分量的集合，如</a:t>
            </a:r>
            <a:endParaRPr lang="en-US" altLang="zh-CN" dirty="0"/>
          </a:p>
          <a:p>
            <a:pPr lvl="1">
              <a:lnSpc>
                <a:spcPct val="110000"/>
              </a:lnSpc>
              <a:defRPr/>
            </a:pPr>
            <a:endParaRPr lang="en-US" altLang="zh-CN" dirty="0"/>
          </a:p>
          <a:p>
            <a:pPr lvl="1">
              <a:lnSpc>
                <a:spcPct val="110000"/>
              </a:lnSpc>
              <a:defRPr/>
            </a:pPr>
            <a:r>
              <a:rPr lang="zh-CN" altLang="en-US" dirty="0"/>
              <a:t>一个核心就是当前正处理的文法的</a:t>
            </a:r>
            <a:r>
              <a:rPr lang="en-US" altLang="zh-CN" dirty="0"/>
              <a:t>LR(0)</a:t>
            </a:r>
            <a:r>
              <a:rPr lang="zh-CN" altLang="en-US" dirty="0"/>
              <a:t>项集，一个</a:t>
            </a:r>
            <a:r>
              <a:rPr lang="en-US" altLang="zh-CN" dirty="0"/>
              <a:t>LR(1)</a:t>
            </a:r>
            <a:r>
              <a:rPr lang="zh-CN" altLang="en-US" dirty="0"/>
              <a:t>文法可能产生多个具有相同核心的项集</a:t>
            </a:r>
            <a:endParaRPr lang="en-US" altLang="zh-CN" dirty="0"/>
          </a:p>
          <a:p>
            <a:pPr>
              <a:lnSpc>
                <a:spcPct val="110000"/>
              </a:lnSpc>
              <a:defRPr/>
            </a:pPr>
            <a:r>
              <a:rPr lang="zh-CN" altLang="en-US" dirty="0"/>
              <a:t>合并相同核心的</a:t>
            </a:r>
            <a:r>
              <a:rPr lang="en-US" altLang="zh-CN" dirty="0"/>
              <a:t>LR(1)</a:t>
            </a:r>
            <a:r>
              <a:rPr lang="zh-CN" altLang="en-US" dirty="0"/>
              <a:t>项集的影响</a:t>
            </a:r>
            <a:endParaRPr lang="en-US" altLang="zh-CN" dirty="0"/>
          </a:p>
          <a:p>
            <a:pPr lvl="1">
              <a:lnSpc>
                <a:spcPct val="110000"/>
              </a:lnSpc>
              <a:defRPr/>
            </a:pPr>
            <a:r>
              <a:rPr lang="en-US" altLang="zh-CN" i="1" dirty="0"/>
              <a:t>GOTO</a:t>
            </a:r>
            <a:r>
              <a:rPr lang="zh-CN" altLang="en-US" dirty="0"/>
              <a:t>函数</a:t>
            </a:r>
            <a:endParaRPr lang="en-US" altLang="zh-CN" dirty="0"/>
          </a:p>
          <a:p>
            <a:pPr lvl="2">
              <a:lnSpc>
                <a:spcPct val="110000"/>
              </a:lnSpc>
              <a:defRPr/>
            </a:pPr>
            <a:r>
              <a:rPr lang="zh-CN" altLang="en-US" dirty="0"/>
              <a:t>因为</a:t>
            </a:r>
            <a:r>
              <a:rPr lang="en-US" altLang="zh-CN" i="1" dirty="0"/>
              <a:t>GOTO(I,X)</a:t>
            </a:r>
            <a:r>
              <a:rPr lang="zh-CN" altLang="en-US" dirty="0"/>
              <a:t>的核心只由</a:t>
            </a:r>
            <a:r>
              <a:rPr lang="en-US" altLang="zh-CN" dirty="0"/>
              <a:t>I</a:t>
            </a:r>
            <a:r>
              <a:rPr lang="zh-CN" altLang="en-US" dirty="0"/>
              <a:t>的核心决定，所以一组被合并的项集的</a:t>
            </a:r>
            <a:r>
              <a:rPr lang="en-US" altLang="zh-CN" i="1" dirty="0"/>
              <a:t>GOTO</a:t>
            </a:r>
            <a:r>
              <a:rPr lang="zh-CN" altLang="en-US" dirty="0"/>
              <a:t>目标也可以被合并；即在合并项集时可以相应地修改</a:t>
            </a:r>
            <a:r>
              <a:rPr lang="en-US" altLang="zh-CN" i="1" dirty="0"/>
              <a:t>GOTO</a:t>
            </a:r>
            <a:r>
              <a:rPr lang="zh-CN" altLang="en-US" dirty="0"/>
              <a:t>函数</a:t>
            </a:r>
            <a:endParaRPr lang="en-US" altLang="zh-CN" dirty="0"/>
          </a:p>
        </p:txBody>
      </p:sp>
      <p:sp>
        <p:nvSpPr>
          <p:cNvPr id="2" name="灯片编号占位符 1"/>
          <p:cNvSpPr>
            <a:spLocks noGrp="1"/>
          </p:cNvSpPr>
          <p:nvPr>
            <p:ph type="sldNum" sz="quarter" idx="10"/>
          </p:nvPr>
        </p:nvSpPr>
        <p:spPr/>
        <p:txBody>
          <a:bodyPr/>
          <a:lstStyle/>
          <a:p>
            <a:pPr>
              <a:defRPr/>
            </a:pPr>
            <a:fld id="{29A58396-48C2-4A5F-A360-3F6A58C4AB50}" type="slidenum">
              <a:rPr lang="zh-CN" altLang="en-US" smtClean="0"/>
              <a:pPr>
                <a:defRPr/>
              </a:pPr>
              <a:t>75</a:t>
            </a:fld>
            <a:endParaRPr lang="en-US" altLang="zh-CN" dirty="0"/>
          </a:p>
        </p:txBody>
      </p:sp>
      <p:grpSp>
        <p:nvGrpSpPr>
          <p:cNvPr id="76805" name="组合 6"/>
          <p:cNvGrpSpPr>
            <a:grpSpLocks/>
          </p:cNvGrpSpPr>
          <p:nvPr/>
        </p:nvGrpSpPr>
        <p:grpSpPr bwMode="auto">
          <a:xfrm>
            <a:off x="1447800" y="2362200"/>
            <a:ext cx="3827463" cy="422275"/>
            <a:chOff x="3048001" y="5181600"/>
            <a:chExt cx="3827123" cy="422952"/>
          </a:xfrm>
        </p:grpSpPr>
        <p:pic>
          <p:nvPicPr>
            <p:cNvPr id="768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5181600"/>
              <a:ext cx="1981199" cy="41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181600"/>
              <a:ext cx="1769724" cy="42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a:t>例</a:t>
            </a:r>
            <a:r>
              <a:rPr lang="en-US" altLang="zh-CN"/>
              <a:t>……</a:t>
            </a:r>
            <a:r>
              <a:rPr lang="zh-CN" altLang="en-US"/>
              <a:t>构造</a:t>
            </a:r>
            <a:r>
              <a:rPr lang="en-US" altLang="zh-CN"/>
              <a:t>LALR</a:t>
            </a:r>
            <a:r>
              <a:rPr lang="zh-CN" altLang="en-US"/>
              <a:t>分析表</a:t>
            </a:r>
          </a:p>
        </p:txBody>
      </p:sp>
      <p:pic>
        <p:nvPicPr>
          <p:cNvPr id="7782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3" y="990600"/>
            <a:ext cx="5208587" cy="5638800"/>
          </a:xfrm>
          <a:noFill/>
        </p:spPr>
      </p:pic>
      <p:pic>
        <p:nvPicPr>
          <p:cNvPr id="169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3505200"/>
            <a:ext cx="38608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p:cNvPicPr>
            <a:picLocks noChangeAspect="1" noChangeArrowheads="1"/>
          </p:cNvPicPr>
          <p:nvPr/>
        </p:nvPicPr>
        <p:blipFill>
          <a:blip r:embed="rId4"/>
          <a:srcRect/>
          <a:stretch>
            <a:fillRect/>
          </a:stretch>
        </p:blipFill>
        <p:spPr bwMode="auto">
          <a:xfrm>
            <a:off x="5638800" y="1066800"/>
            <a:ext cx="3000375" cy="1143000"/>
          </a:xfrm>
          <a:prstGeom prst="rect">
            <a:avLst/>
          </a:prstGeom>
          <a:noFill/>
          <a:ln w="9525">
            <a:solidFill>
              <a:schemeClr val="accent5">
                <a:lumMod val="40000"/>
                <a:lumOff val="60000"/>
              </a:schemeClr>
            </a:solidFill>
            <a:miter lim="800000"/>
            <a:headEnd/>
            <a:tailEnd/>
          </a:ln>
          <a:effectLst/>
        </p:spPr>
      </p:pic>
      <p:pic>
        <p:nvPicPr>
          <p:cNvPr id="169988" name="Picture 4"/>
          <p:cNvPicPr>
            <a:picLocks noChangeAspect="1" noChangeArrowheads="1"/>
          </p:cNvPicPr>
          <p:nvPr/>
        </p:nvPicPr>
        <p:blipFill>
          <a:blip r:embed="rId5"/>
          <a:srcRect/>
          <a:stretch>
            <a:fillRect/>
          </a:stretch>
        </p:blipFill>
        <p:spPr bwMode="auto">
          <a:xfrm>
            <a:off x="5562600" y="2362200"/>
            <a:ext cx="2649538" cy="457200"/>
          </a:xfrm>
          <a:prstGeom prst="rect">
            <a:avLst/>
          </a:prstGeom>
          <a:noFill/>
          <a:ln w="9525">
            <a:solidFill>
              <a:schemeClr val="accent5">
                <a:lumMod val="40000"/>
                <a:lumOff val="60000"/>
              </a:schemeClr>
            </a:solidFill>
            <a:miter lim="800000"/>
            <a:headEnd/>
            <a:tailEnd/>
          </a:ln>
          <a:effectLst/>
        </p:spPr>
      </p:pic>
      <p:pic>
        <p:nvPicPr>
          <p:cNvPr id="169989" name="Picture 5"/>
          <p:cNvPicPr>
            <a:picLocks noChangeAspect="1" noChangeArrowheads="1"/>
          </p:cNvPicPr>
          <p:nvPr/>
        </p:nvPicPr>
        <p:blipFill>
          <a:blip r:embed="rId6"/>
          <a:srcRect/>
          <a:stretch>
            <a:fillRect/>
          </a:stretch>
        </p:blipFill>
        <p:spPr bwMode="auto">
          <a:xfrm>
            <a:off x="5638800" y="3048000"/>
            <a:ext cx="2836863" cy="381000"/>
          </a:xfrm>
          <a:prstGeom prst="rect">
            <a:avLst/>
          </a:prstGeom>
          <a:noFill/>
          <a:ln w="9525">
            <a:solidFill>
              <a:schemeClr val="accent5">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Effect transition="in" filter="wipe(up)">
                                      <p:cBhvr>
                                        <p:cTn id="7" dur="500"/>
                                        <p:tgtEl>
                                          <p:spTgt spid="16998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69988"/>
                                        </p:tgtEl>
                                        <p:attrNameLst>
                                          <p:attrName>style.visibility</p:attrName>
                                        </p:attrNameLst>
                                      </p:cBhvr>
                                      <p:to>
                                        <p:strVal val="visible"/>
                                      </p:to>
                                    </p:set>
                                    <p:animEffect transition="in" filter="wipe(up)">
                                      <p:cBhvr>
                                        <p:cTn id="11" dur="500"/>
                                        <p:tgtEl>
                                          <p:spTgt spid="16998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9989"/>
                                        </p:tgtEl>
                                        <p:attrNameLst>
                                          <p:attrName>style.visibility</p:attrName>
                                        </p:attrNameLst>
                                      </p:cBhvr>
                                      <p:to>
                                        <p:strVal val="visible"/>
                                      </p:to>
                                    </p:set>
                                    <p:animEffect transition="in" filter="wipe(up)">
                                      <p:cBhvr>
                                        <p:cTn id="15" dur="500"/>
                                        <p:tgtEl>
                                          <p:spTgt spid="1699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69986"/>
                                        </p:tgtEl>
                                        <p:attrNameLst>
                                          <p:attrName>style.visibility</p:attrName>
                                        </p:attrNameLst>
                                      </p:cBhvr>
                                      <p:to>
                                        <p:strVal val="visible"/>
                                      </p:to>
                                    </p:set>
                                    <p:animEffect transition="in" filter="wipe(up)">
                                      <p:cBhvr>
                                        <p:cTn id="20" dur="500"/>
                                        <p:tgtEl>
                                          <p:spTgt spid="169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a:t>构造</a:t>
            </a:r>
            <a:r>
              <a:rPr lang="en-US" altLang="zh-CN"/>
              <a:t>LALR</a:t>
            </a:r>
            <a:r>
              <a:rPr lang="zh-CN" altLang="en-US"/>
              <a:t>语法分析表</a:t>
            </a:r>
          </a:p>
        </p:txBody>
      </p:sp>
      <p:sp>
        <p:nvSpPr>
          <p:cNvPr id="79875" name="内容占位符 2"/>
          <p:cNvSpPr>
            <a:spLocks noGrp="1"/>
          </p:cNvSpPr>
          <p:nvPr>
            <p:ph idx="1"/>
          </p:nvPr>
        </p:nvSpPr>
        <p:spPr>
          <a:xfrm>
            <a:off x="304800" y="1371600"/>
            <a:ext cx="8534400" cy="1905000"/>
          </a:xfrm>
        </p:spPr>
        <p:txBody>
          <a:bodyPr/>
          <a:lstStyle/>
          <a:p>
            <a:pPr>
              <a:defRPr/>
            </a:pPr>
            <a:r>
              <a:rPr lang="zh-CN" altLang="en-US"/>
              <a:t>合并相同核心的项集是否会引起动作冲突？</a:t>
            </a:r>
            <a:endParaRPr lang="en-US" altLang="zh-CN"/>
          </a:p>
          <a:p>
            <a:pPr lvl="1">
              <a:defRPr/>
            </a:pPr>
            <a:r>
              <a:rPr lang="zh-CN" altLang="en-US"/>
              <a:t>不会产生新的移入</a:t>
            </a:r>
            <a:r>
              <a:rPr lang="en-US" altLang="zh-CN"/>
              <a:t>-</a:t>
            </a:r>
            <a:r>
              <a:rPr lang="zh-CN" altLang="en-US"/>
              <a:t>归约冲突</a:t>
            </a:r>
            <a:endParaRPr lang="en-US" altLang="zh-CN"/>
          </a:p>
          <a:p>
            <a:pPr lvl="2">
              <a:defRPr/>
            </a:pPr>
            <a:r>
              <a:rPr lang="zh-CN" altLang="en-US"/>
              <a:t>移入动作仅由核心决定，只有归约动作才考虑向前看符号</a:t>
            </a:r>
            <a:endParaRPr lang="en-US" altLang="zh-CN"/>
          </a:p>
          <a:p>
            <a:pPr lvl="1">
              <a:defRPr/>
            </a:pPr>
            <a:r>
              <a:rPr lang="zh-CN" altLang="en-US"/>
              <a:t>可能引起归约</a:t>
            </a:r>
            <a:r>
              <a:rPr lang="en-US" altLang="zh-CN"/>
              <a:t>-</a:t>
            </a:r>
            <a:r>
              <a:rPr lang="zh-CN" altLang="en-US"/>
              <a:t>归约冲突</a:t>
            </a:r>
            <a:endParaRPr lang="en-US" altLang="zh-CN"/>
          </a:p>
        </p:txBody>
      </p:sp>
      <p:sp>
        <p:nvSpPr>
          <p:cNvPr id="4" name="灯片编号占位符 3"/>
          <p:cNvSpPr>
            <a:spLocks noGrp="1"/>
          </p:cNvSpPr>
          <p:nvPr>
            <p:ph type="sldNum" sz="quarter" idx="10"/>
          </p:nvPr>
        </p:nvSpPr>
        <p:spPr/>
        <p:txBody>
          <a:bodyPr/>
          <a:lstStyle/>
          <a:p>
            <a:pPr>
              <a:defRPr/>
            </a:pPr>
            <a:fld id="{7A4949B8-DFE2-4240-9F6F-FBE0CE8261CB}" type="slidenum">
              <a:rPr lang="zh-CN" altLang="en-US" smtClean="0"/>
              <a:pPr>
                <a:defRPr/>
              </a:pPr>
              <a:t>77</a:t>
            </a:fld>
            <a:endParaRPr lang="en-US" altLang="zh-CN"/>
          </a:p>
        </p:txBody>
      </p:sp>
      <p:pic>
        <p:nvPicPr>
          <p:cNvPr id="78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57575"/>
            <a:ext cx="82105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a:t>例</a:t>
            </a:r>
            <a:r>
              <a:rPr lang="en-US" altLang="zh-CN"/>
              <a:t>……</a:t>
            </a:r>
            <a:r>
              <a:rPr lang="zh-CN" altLang="en-US"/>
              <a:t>构造</a:t>
            </a:r>
            <a:r>
              <a:rPr lang="en-US" altLang="zh-CN"/>
              <a:t>LALR</a:t>
            </a:r>
            <a:r>
              <a:rPr lang="zh-CN" altLang="en-US"/>
              <a:t>语法分析表</a:t>
            </a:r>
          </a:p>
        </p:txBody>
      </p:sp>
      <p:pic>
        <p:nvPicPr>
          <p:cNvPr id="171013" name="Picture 5"/>
          <p:cNvPicPr>
            <a:picLocks noChangeAspect="1" noChangeArrowheads="1"/>
          </p:cNvPicPr>
          <p:nvPr/>
        </p:nvPicPr>
        <p:blipFill>
          <a:blip r:embed="rId2"/>
          <a:srcRect/>
          <a:stretch>
            <a:fillRect/>
          </a:stretch>
        </p:blipFill>
        <p:spPr bwMode="auto">
          <a:xfrm>
            <a:off x="609600" y="4343400"/>
            <a:ext cx="1905000" cy="936625"/>
          </a:xfrm>
          <a:prstGeom prst="rect">
            <a:avLst/>
          </a:prstGeom>
          <a:noFill/>
          <a:ln w="9525">
            <a:solidFill>
              <a:schemeClr val="accent5">
                <a:lumMod val="40000"/>
                <a:lumOff val="60000"/>
              </a:schemeClr>
            </a:solidFill>
            <a:miter lim="800000"/>
            <a:headEnd/>
            <a:tailEnd/>
          </a:ln>
          <a:effectLst/>
        </p:spPr>
      </p:pic>
      <p:pic>
        <p:nvPicPr>
          <p:cNvPr id="798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216693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7"/>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971800" y="914400"/>
            <a:ext cx="5903913" cy="5865813"/>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71013"/>
                                        </p:tgtEl>
                                        <p:attrNameLst>
                                          <p:attrName>style.visibility</p:attrName>
                                        </p:attrNameLst>
                                      </p:cBhvr>
                                      <p:to>
                                        <p:strVal val="visible"/>
                                      </p:to>
                                    </p:set>
                                    <p:animEffect transition="in" filter="wipe(up)">
                                      <p:cBhvr>
                                        <p:cTn id="7" dur="500"/>
                                        <p:tgtEl>
                                          <p:spTgt spid="17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3"/>
          <p:cNvSpPr>
            <a:spLocks noGrp="1"/>
          </p:cNvSpPr>
          <p:nvPr>
            <p:ph type="title"/>
          </p:nvPr>
        </p:nvSpPr>
        <p:spPr/>
        <p:txBody>
          <a:bodyPr/>
          <a:lstStyle/>
          <a:p>
            <a:r>
              <a:rPr lang="zh-CN" altLang="en-US"/>
              <a:t>构造</a:t>
            </a:r>
            <a:r>
              <a:rPr lang="en-US" altLang="zh-CN"/>
              <a:t>LALR</a:t>
            </a:r>
            <a:r>
              <a:rPr lang="zh-CN" altLang="en-US"/>
              <a:t>分析表算法</a:t>
            </a:r>
          </a:p>
        </p:txBody>
      </p:sp>
      <p:sp>
        <p:nvSpPr>
          <p:cNvPr id="81923" name="内容占位符 4"/>
          <p:cNvSpPr>
            <a:spLocks noGrp="1"/>
          </p:cNvSpPr>
          <p:nvPr>
            <p:ph idx="1"/>
          </p:nvPr>
        </p:nvSpPr>
        <p:spPr>
          <a:xfrm>
            <a:off x="228600" y="1219200"/>
            <a:ext cx="8686800" cy="1295400"/>
          </a:xfrm>
        </p:spPr>
        <p:txBody>
          <a:bodyPr/>
          <a:lstStyle/>
          <a:p>
            <a:pPr>
              <a:lnSpc>
                <a:spcPct val="100000"/>
              </a:lnSpc>
              <a:defRPr/>
            </a:pPr>
            <a:r>
              <a:rPr lang="zh-CN" altLang="en-US" dirty="0"/>
              <a:t>基本思想</a:t>
            </a:r>
            <a:endParaRPr lang="en-US" altLang="zh-CN" dirty="0"/>
          </a:p>
          <a:p>
            <a:pPr marL="914400" lvl="1" indent="-457200">
              <a:lnSpc>
                <a:spcPct val="100000"/>
              </a:lnSpc>
              <a:defRPr/>
            </a:pPr>
            <a:r>
              <a:rPr lang="zh-CN" altLang="en-US" dirty="0"/>
              <a:t>构造出</a:t>
            </a:r>
            <a:r>
              <a:rPr lang="en-US" altLang="zh-CN" dirty="0" err="1"/>
              <a:t>LR</a:t>
            </a:r>
            <a:r>
              <a:rPr lang="en-US" altLang="zh-CN" dirty="0"/>
              <a:t>(1)</a:t>
            </a:r>
            <a:r>
              <a:rPr lang="zh-CN" altLang="en-US" dirty="0"/>
              <a:t>项集，如果没有出现冲突，就将具有相同核心的项集合并；根据合并后得到的项集构造语法分析表</a:t>
            </a:r>
          </a:p>
        </p:txBody>
      </p:sp>
      <p:pic>
        <p:nvPicPr>
          <p:cNvPr id="809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8400"/>
            <a:ext cx="85661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句柄</a:t>
            </a:r>
          </a:p>
        </p:txBody>
      </p:sp>
      <p:sp>
        <p:nvSpPr>
          <p:cNvPr id="14339" name="内容占位符 2"/>
          <p:cNvSpPr>
            <a:spLocks noGrp="1"/>
          </p:cNvSpPr>
          <p:nvPr>
            <p:ph idx="1"/>
          </p:nvPr>
        </p:nvSpPr>
        <p:spPr>
          <a:xfrm>
            <a:off x="457200" y="1371600"/>
            <a:ext cx="8382000" cy="5105400"/>
          </a:xfrm>
        </p:spPr>
        <p:txBody>
          <a:bodyPr/>
          <a:lstStyle/>
          <a:p>
            <a:pPr eaLnBrk="1" hangingPunct="1">
              <a:defRPr/>
            </a:pPr>
            <a:r>
              <a:rPr lang="zh-CN" altLang="en-US" dirty="0"/>
              <a:t>短语、直接短语与句柄</a:t>
            </a:r>
          </a:p>
          <a:p>
            <a:pPr lvl="1" eaLnBrk="1" hangingPunct="1">
              <a:spcBef>
                <a:spcPct val="0"/>
              </a:spcBef>
              <a:defRPr/>
            </a:pPr>
            <a:r>
              <a:rPr lang="zh-CN" altLang="en-US" dirty="0"/>
              <a:t>设 </a:t>
            </a:r>
            <a:r>
              <a:rPr lang="zh-CN" altLang="en-US" dirty="0">
                <a:sym typeface="Symbol" pitchFamily="18" charset="2"/>
              </a:rPr>
              <a:t> 为</a:t>
            </a:r>
            <a:r>
              <a:rPr lang="en-US" altLang="zh-CN" dirty="0">
                <a:sym typeface="Symbol" pitchFamily="18" charset="2"/>
              </a:rPr>
              <a:t>G </a:t>
            </a:r>
            <a:r>
              <a:rPr lang="zh-CN" altLang="en-US" dirty="0">
                <a:sym typeface="Symbol" pitchFamily="18" charset="2"/>
              </a:rPr>
              <a:t>的一个句型 </a:t>
            </a:r>
            <a:r>
              <a:rPr lang="en-US" altLang="zh-CN" dirty="0">
                <a:sym typeface="Symbol" pitchFamily="18" charset="2"/>
              </a:rPr>
              <a:t>(S *  )</a:t>
            </a:r>
            <a:r>
              <a:rPr lang="zh-CN" altLang="en-US" dirty="0">
                <a:sym typeface="Symbol" pitchFamily="18" charset="2"/>
              </a:rPr>
              <a:t>，若有</a:t>
            </a:r>
          </a:p>
          <a:p>
            <a:pPr lvl="1" eaLnBrk="1" hangingPunct="1">
              <a:buFontTx/>
              <a:buNone/>
              <a:defRPr/>
            </a:pPr>
            <a:r>
              <a:rPr lang="zh-CN" altLang="en-US" dirty="0">
                <a:sym typeface="Symbol" pitchFamily="18" charset="2"/>
              </a:rPr>
              <a:t>			</a:t>
            </a:r>
            <a:r>
              <a:rPr lang="en-US" altLang="zh-CN" dirty="0">
                <a:sym typeface="Symbol" pitchFamily="18" charset="2"/>
              </a:rPr>
              <a:t>A </a:t>
            </a:r>
            <a:r>
              <a:rPr lang="en-US" altLang="zh-CN" baseline="30000" dirty="0">
                <a:sym typeface="Symbol" pitchFamily="18" charset="2"/>
              </a:rPr>
              <a:t>+</a:t>
            </a:r>
            <a:r>
              <a:rPr lang="en-US" altLang="zh-CN" dirty="0">
                <a:sym typeface="Symbol" pitchFamily="18" charset="2"/>
              </a:rPr>
              <a:t> </a:t>
            </a:r>
            <a:r>
              <a:rPr lang="zh-CN" altLang="en-US" dirty="0">
                <a:sym typeface="Symbol" pitchFamily="18" charset="2"/>
              </a:rPr>
              <a:t>且</a:t>
            </a:r>
            <a:r>
              <a:rPr lang="en-US" altLang="zh-CN" dirty="0">
                <a:sym typeface="Symbol" pitchFamily="18" charset="2"/>
              </a:rPr>
              <a:t>S * A </a:t>
            </a:r>
          </a:p>
          <a:p>
            <a:pPr lvl="1" eaLnBrk="1" hangingPunct="1">
              <a:buFontTx/>
              <a:buNone/>
              <a:defRPr/>
            </a:pPr>
            <a:r>
              <a:rPr lang="en-US" altLang="zh-CN" dirty="0">
                <a:sym typeface="Symbol" pitchFamily="18" charset="2"/>
              </a:rPr>
              <a:t>	</a:t>
            </a:r>
            <a:r>
              <a:rPr lang="zh-CN" altLang="en-US" dirty="0">
                <a:sym typeface="Symbol" pitchFamily="18" charset="2"/>
              </a:rPr>
              <a:t>则称  是句型  相对于非终结符 </a:t>
            </a:r>
            <a:r>
              <a:rPr lang="en-US" altLang="zh-CN" dirty="0">
                <a:sym typeface="Symbol" pitchFamily="18" charset="2"/>
              </a:rPr>
              <a:t>A </a:t>
            </a:r>
            <a:r>
              <a:rPr lang="zh-CN" altLang="en-US" dirty="0">
                <a:sym typeface="Symbol" pitchFamily="18" charset="2"/>
              </a:rPr>
              <a:t>的</a:t>
            </a:r>
            <a:r>
              <a:rPr lang="zh-CN" altLang="en-US" dirty="0">
                <a:solidFill>
                  <a:schemeClr val="tx2"/>
                </a:solidFill>
                <a:sym typeface="Symbol" pitchFamily="18" charset="2"/>
              </a:rPr>
              <a:t>短语</a:t>
            </a:r>
          </a:p>
          <a:p>
            <a:pPr lvl="1" eaLnBrk="1" hangingPunct="1">
              <a:defRPr/>
            </a:pPr>
            <a:r>
              <a:rPr lang="zh-CN" altLang="en-US" dirty="0">
                <a:sym typeface="Symbol" pitchFamily="18" charset="2"/>
              </a:rPr>
              <a:t>特别是，若有 </a:t>
            </a:r>
            <a:r>
              <a:rPr lang="en-US" altLang="zh-CN" dirty="0">
                <a:sym typeface="Symbol" pitchFamily="18" charset="2"/>
              </a:rPr>
              <a:t>A  </a:t>
            </a:r>
            <a:r>
              <a:rPr lang="zh-CN" altLang="en-US" dirty="0">
                <a:sym typeface="Symbol" pitchFamily="18" charset="2"/>
              </a:rPr>
              <a:t>，</a:t>
            </a:r>
          </a:p>
          <a:p>
            <a:pPr lvl="1" eaLnBrk="1" hangingPunct="1">
              <a:buFontTx/>
              <a:buNone/>
              <a:defRPr/>
            </a:pPr>
            <a:r>
              <a:rPr lang="zh-CN" altLang="en-US" dirty="0">
                <a:sym typeface="Symbol" pitchFamily="18" charset="2"/>
              </a:rPr>
              <a:t>	则称 是句型  相对于规则 </a:t>
            </a:r>
            <a:r>
              <a:rPr lang="en-US" altLang="zh-CN" dirty="0">
                <a:sym typeface="Symbol" pitchFamily="18" charset="2"/>
              </a:rPr>
              <a:t>A  </a:t>
            </a:r>
            <a:r>
              <a:rPr lang="zh-CN" altLang="en-US" dirty="0">
                <a:sym typeface="Symbol" pitchFamily="18" charset="2"/>
              </a:rPr>
              <a:t>的</a:t>
            </a:r>
            <a:r>
              <a:rPr lang="zh-CN" altLang="en-US" dirty="0">
                <a:solidFill>
                  <a:schemeClr val="tx2"/>
                </a:solidFill>
                <a:sym typeface="Symbol" pitchFamily="18" charset="2"/>
              </a:rPr>
              <a:t>直接短语</a:t>
            </a:r>
          </a:p>
          <a:p>
            <a:pPr lvl="1" eaLnBrk="1" hangingPunct="1">
              <a:defRPr/>
            </a:pPr>
            <a:r>
              <a:rPr lang="zh-CN" altLang="en-US" dirty="0">
                <a:sym typeface="Symbol" pitchFamily="18" charset="2"/>
              </a:rPr>
              <a:t>一个句型的最左直接短语称为该句型的</a:t>
            </a:r>
            <a:r>
              <a:rPr lang="zh-CN" altLang="en-US" dirty="0">
                <a:solidFill>
                  <a:schemeClr val="tx2"/>
                </a:solidFill>
                <a:sym typeface="Symbol" pitchFamily="18" charset="2"/>
              </a:rPr>
              <a:t>句柄</a:t>
            </a:r>
            <a:endParaRPr lang="en-US" altLang="zh-CN" sz="2000" dirty="0">
              <a:sym typeface="Symbol" pitchFamily="18" charset="2"/>
            </a:endParaRPr>
          </a:p>
          <a:p>
            <a:pPr lvl="1" eaLnBrk="1" hangingPunct="1">
              <a:defRPr/>
            </a:pPr>
            <a:r>
              <a:rPr lang="zh-CN" altLang="en-US" i="1" u="sng" dirty="0">
                <a:sym typeface="Symbol" pitchFamily="18" charset="2"/>
              </a:rPr>
              <a:t>注意，作为短语的两个条件缺一不可</a:t>
            </a:r>
          </a:p>
          <a:p>
            <a:pPr lvl="2" eaLnBrk="1" hangingPunct="1">
              <a:defRPr/>
            </a:pPr>
            <a:r>
              <a:rPr lang="zh-CN" altLang="en-US" dirty="0">
                <a:sym typeface="Symbol" pitchFamily="18" charset="2"/>
              </a:rPr>
              <a:t>仅</a:t>
            </a:r>
            <a:r>
              <a:rPr lang="en-US" altLang="zh-CN" dirty="0">
                <a:sym typeface="Symbol" pitchFamily="18" charset="2"/>
              </a:rPr>
              <a:t>A </a:t>
            </a:r>
            <a:r>
              <a:rPr lang="en-US" altLang="zh-CN" baseline="30000" dirty="0">
                <a:sym typeface="Symbol" pitchFamily="18" charset="2"/>
              </a:rPr>
              <a:t>+</a:t>
            </a:r>
            <a:r>
              <a:rPr lang="en-US" altLang="zh-CN" dirty="0">
                <a:sym typeface="Symbol" pitchFamily="18" charset="2"/>
              </a:rPr>
              <a:t> </a:t>
            </a:r>
            <a:r>
              <a:rPr lang="zh-CN" altLang="en-US" dirty="0">
                <a:sym typeface="Symbol" pitchFamily="18" charset="2"/>
              </a:rPr>
              <a:t>不能说明 是句型  相对于 </a:t>
            </a:r>
            <a:r>
              <a:rPr lang="en-US" altLang="zh-CN" dirty="0">
                <a:sym typeface="Symbol" pitchFamily="18" charset="2"/>
              </a:rPr>
              <a:t>A </a:t>
            </a:r>
            <a:r>
              <a:rPr lang="zh-CN" altLang="en-US" dirty="0">
                <a:sym typeface="Symbol" pitchFamily="18" charset="2"/>
              </a:rPr>
              <a:t>的短语</a:t>
            </a:r>
          </a:p>
          <a:p>
            <a:pPr lvl="2" eaLnBrk="1" hangingPunct="1">
              <a:defRPr/>
            </a:pPr>
            <a:r>
              <a:rPr lang="zh-CN" altLang="en-US" dirty="0">
                <a:sym typeface="Symbol" pitchFamily="18" charset="2"/>
              </a:rPr>
              <a:t>还必须有 </a:t>
            </a:r>
            <a:r>
              <a:rPr lang="en-US" altLang="zh-CN" dirty="0">
                <a:sym typeface="Symbol" pitchFamily="18" charset="2"/>
              </a:rPr>
              <a:t>S * A </a:t>
            </a:r>
          </a:p>
          <a:p>
            <a:pPr>
              <a:buFont typeface="Wingdings" pitchFamily="2" charset="2"/>
              <a:buNone/>
              <a:defRPr/>
            </a:pPr>
            <a:endParaRPr lang="zh-CN" altLang="en-US" dirty="0"/>
          </a:p>
        </p:txBody>
      </p:sp>
      <p:sp>
        <p:nvSpPr>
          <p:cNvPr id="4" name="灯片编号占位符 3"/>
          <p:cNvSpPr>
            <a:spLocks noGrp="1"/>
          </p:cNvSpPr>
          <p:nvPr>
            <p:ph type="sldNum" sz="quarter" idx="10"/>
          </p:nvPr>
        </p:nvSpPr>
        <p:spPr/>
        <p:txBody>
          <a:bodyPr/>
          <a:lstStyle/>
          <a:p>
            <a:pPr>
              <a:defRPr/>
            </a:pPr>
            <a:fld id="{34BED7D4-1B78-4CE8-8CF6-A9ADF57CE1B7}" type="slidenum">
              <a:rPr lang="zh-CN" altLang="en-US" smtClean="0"/>
              <a:pPr>
                <a:defRPr/>
              </a:pPr>
              <a:t>8</a:t>
            </a:fld>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4"/>
          <p:cNvSpPr>
            <a:spLocks noGrp="1"/>
          </p:cNvSpPr>
          <p:nvPr>
            <p:ph type="title"/>
          </p:nvPr>
        </p:nvSpPr>
        <p:spPr/>
        <p:txBody>
          <a:bodyPr/>
          <a:lstStyle/>
          <a:p>
            <a:r>
              <a:rPr lang="zh-CN" altLang="en-US"/>
              <a:t>例</a:t>
            </a:r>
            <a:r>
              <a:rPr lang="en-US" altLang="zh-CN"/>
              <a:t>……</a:t>
            </a:r>
            <a:r>
              <a:rPr lang="zh-CN" altLang="en-US"/>
              <a:t>构造</a:t>
            </a:r>
            <a:r>
              <a:rPr lang="en-US" altLang="zh-CN"/>
              <a:t>LALR</a:t>
            </a:r>
            <a:r>
              <a:rPr lang="zh-CN" altLang="en-US"/>
              <a:t>分析表</a:t>
            </a:r>
          </a:p>
        </p:txBody>
      </p:sp>
      <p:sp>
        <p:nvSpPr>
          <p:cNvPr id="7" name="Text Box 5"/>
          <p:cNvSpPr txBox="1">
            <a:spLocks noChangeArrowheads="1"/>
          </p:cNvSpPr>
          <p:nvPr/>
        </p:nvSpPr>
        <p:spPr bwMode="auto">
          <a:xfrm>
            <a:off x="533400" y="990600"/>
            <a:ext cx="4489450" cy="769938"/>
          </a:xfrm>
          <a:prstGeom prst="rect">
            <a:avLst/>
          </a:prstGeom>
          <a:solidFill>
            <a:schemeClr val="bg1"/>
          </a:solidFill>
          <a:ln w="19050">
            <a:solidFill>
              <a:schemeClr val="accent5">
                <a:lumMod val="40000"/>
                <a:lumOff val="60000"/>
              </a:schemeClr>
            </a:solidFill>
            <a:miter lim="800000"/>
            <a:headEnd/>
            <a:tailEnd/>
          </a:ln>
        </p:spPr>
        <p:txBody>
          <a:bodyPr>
            <a:spAutoFit/>
          </a:bodyPr>
          <a:lstStyle/>
          <a:p>
            <a:pPr>
              <a:lnSpc>
                <a:spcPct val="110000"/>
              </a:lnSpc>
              <a:defRPr/>
            </a:pPr>
            <a:r>
              <a:rPr lang="en-US" altLang="zh-CN" sz="2000" b="1" i="1" dirty="0">
                <a:latin typeface="Times New Roman" pitchFamily="18" charset="0"/>
                <a:ea typeface="华文新魏" pitchFamily="2" charset="-122"/>
                <a:cs typeface="Times New Roman" pitchFamily="18" charset="0"/>
              </a:rPr>
              <a:t>0. S</a:t>
            </a:r>
            <a:r>
              <a:rPr lang="en-US" altLang="zh-CN" sz="2000" b="1" i="1" dirty="0">
                <a:latin typeface="Times New Roman" pitchFamily="18" charset="0"/>
                <a:ea typeface="华文新魏" pitchFamily="2" charset="-122"/>
                <a:cs typeface="Times New Roman" pitchFamily="18" charset="0"/>
                <a:sym typeface="Symbol" pitchFamily="18" charset="2"/>
              </a:rPr>
              <a:t></a:t>
            </a:r>
            <a:r>
              <a:rPr lang="en-US" altLang="zh-CN" sz="2000" b="1" i="1" dirty="0">
                <a:latin typeface="Times New Roman" pitchFamily="18" charset="0"/>
                <a:ea typeface="华文新魏" pitchFamily="2" charset="-122"/>
                <a:cs typeface="Times New Roman" pitchFamily="18" charset="0"/>
              </a:rPr>
              <a:t> </a:t>
            </a:r>
            <a:r>
              <a:rPr lang="en-US" altLang="zh-CN" sz="2000" b="1" i="1" dirty="0">
                <a:latin typeface="Times New Roman" pitchFamily="18" charset="0"/>
                <a:ea typeface="华文新魏" pitchFamily="2" charset="-122"/>
                <a:cs typeface="Times New Roman" pitchFamily="18" charset="0"/>
                <a:sym typeface="Symbol" pitchFamily="18" charset="2"/>
              </a:rPr>
              <a:t> S     1. S  L = R    2. S  R</a:t>
            </a:r>
          </a:p>
          <a:p>
            <a:pPr>
              <a:lnSpc>
                <a:spcPct val="110000"/>
              </a:lnSpc>
              <a:defRPr/>
            </a:pPr>
            <a:r>
              <a:rPr lang="en-US" altLang="zh-CN" sz="2000" b="1" i="1" dirty="0">
                <a:latin typeface="Times New Roman" pitchFamily="18" charset="0"/>
                <a:ea typeface="华文新魏" pitchFamily="2" charset="-122"/>
                <a:cs typeface="Times New Roman" pitchFamily="18" charset="0"/>
                <a:sym typeface="Symbol" pitchFamily="18" charset="2"/>
              </a:rPr>
              <a:t>3. L  * R   4. L  </a:t>
            </a:r>
            <a:r>
              <a:rPr lang="en-US" altLang="zh-CN" sz="2000" b="1" i="1" dirty="0" err="1">
                <a:latin typeface="Times New Roman" pitchFamily="18" charset="0"/>
                <a:ea typeface="华文新魏" pitchFamily="2" charset="-122"/>
                <a:cs typeface="Times New Roman" pitchFamily="18" charset="0"/>
                <a:sym typeface="Symbol" pitchFamily="18" charset="2"/>
              </a:rPr>
              <a:t>i</a:t>
            </a:r>
            <a:r>
              <a:rPr lang="en-US" altLang="zh-CN" sz="2000" b="1" i="1" dirty="0">
                <a:latin typeface="Times New Roman" pitchFamily="18" charset="0"/>
                <a:ea typeface="华文新魏" pitchFamily="2" charset="-122"/>
                <a:cs typeface="Times New Roman" pitchFamily="18" charset="0"/>
                <a:sym typeface="Symbol" pitchFamily="18" charset="2"/>
              </a:rPr>
              <a:t>           5. R  L</a:t>
            </a:r>
          </a:p>
        </p:txBody>
      </p:sp>
      <p:graphicFrame>
        <p:nvGraphicFramePr>
          <p:cNvPr id="81924" name="Object 2"/>
          <p:cNvGraphicFramePr>
            <a:graphicFrameLocks noChangeAspect="1"/>
          </p:cNvGraphicFramePr>
          <p:nvPr>
            <p:extLst>
              <p:ext uri="{D42A27DB-BD31-4B8C-83A1-F6EECF244321}">
                <p14:modId xmlns:p14="http://schemas.microsoft.com/office/powerpoint/2010/main" val="4131913771"/>
              </p:ext>
            </p:extLst>
          </p:nvPr>
        </p:nvGraphicFramePr>
        <p:xfrm>
          <a:off x="228600" y="1981200"/>
          <a:ext cx="8772525" cy="4572000"/>
        </p:xfrm>
        <a:graphic>
          <a:graphicData uri="http://schemas.openxmlformats.org/presentationml/2006/ole">
            <mc:AlternateContent xmlns:mc="http://schemas.openxmlformats.org/markup-compatibility/2006">
              <mc:Choice xmlns:v="urn:schemas-microsoft-com:vml" Requires="v">
                <p:oleObj name="Visio" r:id="rId2" imgW="6280470" imgH="3288675" progId="Visio.Drawing.11">
                  <p:embed/>
                </p:oleObj>
              </mc:Choice>
              <mc:Fallback>
                <p:oleObj name="Visio" r:id="rId2" imgW="6280470" imgH="3288675" progId="Visio.Drawing.11">
                  <p:embed/>
                  <p:pic>
                    <p:nvPicPr>
                      <p:cNvPr id="81924" name="Object 2"/>
                      <p:cNvPicPr>
                        <a:picLocks noChangeAspect="1" noChangeArrowheads="1"/>
                      </p:cNvPicPr>
                      <p:nvPr/>
                    </p:nvPicPr>
                    <p:blipFill>
                      <a:blip r:embed="rId3"/>
                      <a:srcRect/>
                      <a:stretch>
                        <a:fillRect/>
                      </a:stretch>
                    </p:blipFill>
                    <p:spPr bwMode="auto">
                      <a:xfrm>
                        <a:off x="228600" y="1981200"/>
                        <a:ext cx="8772525" cy="4572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3"/>
          <p:cNvSpPr>
            <a:spLocks noGrp="1"/>
          </p:cNvSpPr>
          <p:nvPr>
            <p:ph type="title"/>
          </p:nvPr>
        </p:nvSpPr>
        <p:spPr/>
        <p:txBody>
          <a:bodyPr/>
          <a:lstStyle/>
          <a:p>
            <a:r>
              <a:rPr lang="en-US" altLang="zh-CN"/>
              <a:t>LALR</a:t>
            </a:r>
            <a:r>
              <a:rPr lang="zh-CN" altLang="en-US"/>
              <a:t>文法</a:t>
            </a:r>
          </a:p>
        </p:txBody>
      </p:sp>
      <p:sp>
        <p:nvSpPr>
          <p:cNvPr id="82947" name="内容占位符 4"/>
          <p:cNvSpPr>
            <a:spLocks noGrp="1"/>
          </p:cNvSpPr>
          <p:nvPr>
            <p:ph idx="1"/>
          </p:nvPr>
        </p:nvSpPr>
        <p:spPr>
          <a:xfrm>
            <a:off x="457200" y="1371600"/>
            <a:ext cx="8229600" cy="5181600"/>
          </a:xfrm>
        </p:spPr>
        <p:txBody>
          <a:bodyPr/>
          <a:lstStyle/>
          <a:p>
            <a:pPr>
              <a:defRPr/>
            </a:pPr>
            <a:r>
              <a:rPr lang="en-US" altLang="zh-CN" dirty="0" err="1"/>
              <a:t>LALR</a:t>
            </a:r>
            <a:r>
              <a:rPr lang="zh-CN" altLang="en-US" dirty="0"/>
              <a:t>文法</a:t>
            </a:r>
            <a:endParaRPr lang="en-US" altLang="zh-CN" dirty="0"/>
          </a:p>
          <a:p>
            <a:pPr lvl="1">
              <a:defRPr/>
            </a:pPr>
            <a:r>
              <a:rPr lang="zh-CN" altLang="en-US" dirty="0"/>
              <a:t>以上算法生成的分析表称为文法</a:t>
            </a:r>
            <a:r>
              <a:rPr lang="en-US" altLang="zh-CN" dirty="0"/>
              <a:t>G</a:t>
            </a:r>
            <a:r>
              <a:rPr lang="zh-CN" altLang="en-US" dirty="0"/>
              <a:t>的</a:t>
            </a:r>
            <a:r>
              <a:rPr lang="en-US" altLang="zh-CN" dirty="0" err="1"/>
              <a:t>LALR</a:t>
            </a:r>
            <a:r>
              <a:rPr lang="zh-CN" altLang="en-US" dirty="0"/>
              <a:t>分析表。</a:t>
            </a:r>
            <a:endParaRPr lang="en-US" altLang="zh-CN" dirty="0"/>
          </a:p>
          <a:p>
            <a:pPr lvl="1">
              <a:defRPr/>
            </a:pPr>
            <a:r>
              <a:rPr lang="zh-CN" altLang="en-US" dirty="0"/>
              <a:t>如果对文法</a:t>
            </a:r>
            <a:r>
              <a:rPr lang="en-US" altLang="zh-CN" dirty="0"/>
              <a:t>G</a:t>
            </a:r>
            <a:r>
              <a:rPr lang="zh-CN" altLang="en-US" dirty="0"/>
              <a:t>能构造出没有动作冲突的</a:t>
            </a:r>
            <a:r>
              <a:rPr lang="en-US" altLang="zh-CN" dirty="0" err="1"/>
              <a:t>LALR</a:t>
            </a:r>
            <a:r>
              <a:rPr lang="zh-CN" altLang="en-US" dirty="0"/>
              <a:t>语法分析表，那么</a:t>
            </a:r>
            <a:r>
              <a:rPr lang="en-US" altLang="zh-CN" dirty="0"/>
              <a:t>G</a:t>
            </a:r>
            <a:r>
              <a:rPr lang="zh-CN" altLang="en-US" dirty="0"/>
              <a:t>就是</a:t>
            </a:r>
            <a:r>
              <a:rPr lang="en-US" altLang="zh-CN" dirty="0" err="1"/>
              <a:t>LALR</a:t>
            </a:r>
            <a:r>
              <a:rPr lang="en-US" altLang="zh-CN" dirty="0"/>
              <a:t>(1)</a:t>
            </a:r>
            <a:r>
              <a:rPr lang="zh-CN" altLang="en-US" dirty="0"/>
              <a:t>文法。</a:t>
            </a:r>
            <a:endParaRPr lang="en-US" altLang="zh-CN" dirty="0"/>
          </a:p>
          <a:p>
            <a:pPr lvl="1">
              <a:defRPr/>
            </a:pPr>
            <a:r>
              <a:rPr lang="zh-CN" altLang="en-US" dirty="0"/>
              <a:t>算法第（</a:t>
            </a:r>
            <a:r>
              <a:rPr lang="en-US" altLang="zh-CN" dirty="0"/>
              <a:t>3</a:t>
            </a:r>
            <a:r>
              <a:rPr lang="zh-CN" altLang="en-US" dirty="0"/>
              <a:t>）步构造得到的项集族被称为</a:t>
            </a:r>
            <a:r>
              <a:rPr lang="en-US" altLang="zh-CN" dirty="0" err="1"/>
              <a:t>LALR</a:t>
            </a:r>
            <a:r>
              <a:rPr lang="en-US" altLang="zh-CN" dirty="0"/>
              <a:t>(1)</a:t>
            </a:r>
            <a:r>
              <a:rPr lang="zh-CN" altLang="en-US" dirty="0"/>
              <a:t>项集族。</a:t>
            </a:r>
            <a:endParaRPr lang="en-US" altLang="zh-CN" dirty="0"/>
          </a:p>
          <a:p>
            <a:pPr>
              <a:defRPr/>
            </a:pPr>
            <a:r>
              <a:rPr lang="zh-CN" altLang="en-US" dirty="0"/>
              <a:t>与</a:t>
            </a:r>
            <a:r>
              <a:rPr lang="en-US" altLang="zh-CN" dirty="0" err="1"/>
              <a:t>SLR</a:t>
            </a:r>
            <a:r>
              <a:rPr lang="zh-CN" altLang="en-US" dirty="0"/>
              <a:t>和规范</a:t>
            </a:r>
            <a:r>
              <a:rPr lang="en-US" altLang="zh-CN" dirty="0" err="1"/>
              <a:t>LR</a:t>
            </a:r>
            <a:r>
              <a:rPr lang="zh-CN" altLang="en-US" dirty="0"/>
              <a:t>的比较</a:t>
            </a:r>
            <a:endParaRPr lang="en-US" altLang="zh-CN" dirty="0"/>
          </a:p>
          <a:p>
            <a:pPr lvl="1">
              <a:defRPr/>
            </a:pPr>
            <a:r>
              <a:rPr lang="en-US" altLang="zh-CN" dirty="0" err="1"/>
              <a:t>LALR</a:t>
            </a:r>
            <a:r>
              <a:rPr lang="zh-CN" altLang="en-US" dirty="0"/>
              <a:t>分析表比规范</a:t>
            </a:r>
            <a:r>
              <a:rPr lang="en-US" altLang="zh-CN" dirty="0" err="1"/>
              <a:t>LR</a:t>
            </a:r>
            <a:r>
              <a:rPr lang="zh-CN" altLang="en-US" dirty="0"/>
              <a:t>分析表小，在实践中经常使用</a:t>
            </a:r>
            <a:endParaRPr lang="en-US" altLang="zh-CN" dirty="0"/>
          </a:p>
          <a:p>
            <a:pPr lvl="1">
              <a:defRPr/>
            </a:pPr>
            <a:r>
              <a:rPr lang="en-US" altLang="zh-CN" dirty="0" err="1"/>
              <a:t>LALR</a:t>
            </a:r>
            <a:r>
              <a:rPr lang="zh-CN" altLang="en-US" dirty="0"/>
              <a:t>比</a:t>
            </a:r>
            <a:r>
              <a:rPr lang="en-US" altLang="zh-CN" dirty="0" err="1"/>
              <a:t>LR</a:t>
            </a:r>
            <a:r>
              <a:rPr lang="en-US" altLang="zh-CN" dirty="0"/>
              <a:t>(1)</a:t>
            </a:r>
            <a:r>
              <a:rPr lang="zh-CN" altLang="en-US" dirty="0"/>
              <a:t>的分析能力弱，在遇到错误输入时可能多做无效的归约，但不会多移入任何符号</a:t>
            </a:r>
            <a:endParaRPr lang="en-US" altLang="zh-CN" dirty="0"/>
          </a:p>
          <a:p>
            <a:pPr lvl="1">
              <a:defRPr/>
            </a:pPr>
            <a:r>
              <a:rPr lang="zh-CN" altLang="en-US" dirty="0"/>
              <a:t>一个文法的</a:t>
            </a:r>
            <a:r>
              <a:rPr lang="en-US" altLang="zh-CN" dirty="0" err="1"/>
              <a:t>SLR</a:t>
            </a:r>
            <a:r>
              <a:rPr lang="zh-CN" altLang="en-US" dirty="0"/>
              <a:t>和</a:t>
            </a:r>
            <a:r>
              <a:rPr lang="en-US" altLang="zh-CN" dirty="0" err="1"/>
              <a:t>LALR</a:t>
            </a:r>
            <a:r>
              <a:rPr lang="zh-CN" altLang="en-US" dirty="0"/>
              <a:t>分析表总是具有相同数量的状态，但</a:t>
            </a:r>
            <a:r>
              <a:rPr lang="en-US" altLang="zh-CN" dirty="0" err="1"/>
              <a:t>LALR</a:t>
            </a:r>
            <a:r>
              <a:rPr lang="zh-CN" altLang="en-US" dirty="0"/>
              <a:t>方法能处理某些</a:t>
            </a:r>
            <a:r>
              <a:rPr lang="en-US" altLang="zh-CN" dirty="0" err="1"/>
              <a:t>SLR</a:t>
            </a:r>
            <a:r>
              <a:rPr lang="zh-CN" altLang="en-US" dirty="0"/>
              <a:t>无法处理的情况</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a:t>例</a:t>
            </a:r>
            <a:r>
              <a:rPr lang="en-US" altLang="zh-CN"/>
              <a:t>……</a:t>
            </a:r>
            <a:r>
              <a:rPr lang="zh-CN" altLang="en-US"/>
              <a:t>构造</a:t>
            </a:r>
            <a:r>
              <a:rPr lang="en-US" altLang="zh-CN"/>
              <a:t>LALR</a:t>
            </a:r>
            <a:r>
              <a:rPr lang="zh-CN" altLang="en-US"/>
              <a:t>分析表</a:t>
            </a:r>
          </a:p>
        </p:txBody>
      </p:sp>
      <p:pic>
        <p:nvPicPr>
          <p:cNvPr id="7782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3" y="1912938"/>
            <a:ext cx="5208587" cy="4716462"/>
          </a:xfrm>
          <a:noFill/>
        </p:spPr>
      </p:pic>
      <p:pic>
        <p:nvPicPr>
          <p:cNvPr id="169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3505200"/>
            <a:ext cx="38608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Picture 3"/>
          <p:cNvPicPr>
            <a:picLocks noChangeAspect="1" noChangeArrowheads="1"/>
          </p:cNvPicPr>
          <p:nvPr/>
        </p:nvPicPr>
        <p:blipFill>
          <a:blip r:embed="rId4"/>
          <a:srcRect/>
          <a:stretch>
            <a:fillRect/>
          </a:stretch>
        </p:blipFill>
        <p:spPr bwMode="auto">
          <a:xfrm>
            <a:off x="5638800" y="1066800"/>
            <a:ext cx="3000375" cy="1143000"/>
          </a:xfrm>
          <a:prstGeom prst="rect">
            <a:avLst/>
          </a:prstGeom>
          <a:noFill/>
          <a:ln w="9525">
            <a:solidFill>
              <a:schemeClr val="accent5">
                <a:lumMod val="40000"/>
                <a:lumOff val="60000"/>
              </a:schemeClr>
            </a:solidFill>
            <a:miter lim="800000"/>
            <a:headEnd/>
            <a:tailEnd/>
          </a:ln>
          <a:effectLst/>
        </p:spPr>
      </p:pic>
      <p:pic>
        <p:nvPicPr>
          <p:cNvPr id="169988" name="Picture 4"/>
          <p:cNvPicPr>
            <a:picLocks noChangeAspect="1" noChangeArrowheads="1"/>
          </p:cNvPicPr>
          <p:nvPr/>
        </p:nvPicPr>
        <p:blipFill>
          <a:blip r:embed="rId5"/>
          <a:srcRect/>
          <a:stretch>
            <a:fillRect/>
          </a:stretch>
        </p:blipFill>
        <p:spPr bwMode="auto">
          <a:xfrm>
            <a:off x="5562600" y="2362200"/>
            <a:ext cx="2649538" cy="457200"/>
          </a:xfrm>
          <a:prstGeom prst="rect">
            <a:avLst/>
          </a:prstGeom>
          <a:noFill/>
          <a:ln w="9525">
            <a:solidFill>
              <a:schemeClr val="accent5">
                <a:lumMod val="40000"/>
                <a:lumOff val="60000"/>
              </a:schemeClr>
            </a:solidFill>
            <a:miter lim="800000"/>
            <a:headEnd/>
            <a:tailEnd/>
          </a:ln>
          <a:effectLst/>
        </p:spPr>
      </p:pic>
      <p:pic>
        <p:nvPicPr>
          <p:cNvPr id="169989" name="Picture 5"/>
          <p:cNvPicPr>
            <a:picLocks noChangeAspect="1" noChangeArrowheads="1"/>
          </p:cNvPicPr>
          <p:nvPr/>
        </p:nvPicPr>
        <p:blipFill>
          <a:blip r:embed="rId6"/>
          <a:srcRect/>
          <a:stretch>
            <a:fillRect/>
          </a:stretch>
        </p:blipFill>
        <p:spPr bwMode="auto">
          <a:xfrm>
            <a:off x="5638800" y="3048000"/>
            <a:ext cx="2836863" cy="381000"/>
          </a:xfrm>
          <a:prstGeom prst="rect">
            <a:avLst/>
          </a:prstGeom>
          <a:noFill/>
          <a:ln w="9525">
            <a:solidFill>
              <a:schemeClr val="accent5">
                <a:lumMod val="40000"/>
                <a:lumOff val="60000"/>
              </a:schemeClr>
            </a:solidFill>
            <a:miter lim="800000"/>
            <a:headEnd/>
            <a:tailEnd/>
          </a:ln>
          <a:effectLst/>
        </p:spPr>
      </p:pic>
      <p:sp>
        <p:nvSpPr>
          <p:cNvPr id="8" name="Text Box 6"/>
          <p:cNvSpPr txBox="1">
            <a:spLocks noChangeArrowheads="1"/>
          </p:cNvSpPr>
          <p:nvPr/>
        </p:nvSpPr>
        <p:spPr bwMode="auto">
          <a:xfrm>
            <a:off x="5334000" y="6382964"/>
            <a:ext cx="3708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chemeClr val="accent2"/>
                </a:solidFill>
              </a:rPr>
              <a:t>分析输入串</a:t>
            </a:r>
            <a:r>
              <a:rPr lang="en-US" altLang="zh-CN" b="1" dirty="0" err="1">
                <a:solidFill>
                  <a:schemeClr val="accent2"/>
                </a:solidFill>
              </a:rPr>
              <a:t>ccd</a:t>
            </a:r>
            <a:r>
              <a:rPr lang="en-US" altLang="zh-CN" b="1" dirty="0">
                <a:solidFill>
                  <a:schemeClr val="accent2"/>
                </a:solidFill>
              </a:rPr>
              <a:t>$</a:t>
            </a:r>
          </a:p>
        </p:txBody>
      </p:sp>
      <p:pic>
        <p:nvPicPr>
          <p:cNvPr id="9" name="Picture 3"/>
          <p:cNvPicPr>
            <a:picLocks noChangeAspect="1" noChangeArrowheads="1"/>
          </p:cNvPicPr>
          <p:nvPr/>
        </p:nvPicPr>
        <p:blipFill>
          <a:blip r:embed="rId7"/>
          <a:srcRect/>
          <a:stretch>
            <a:fillRect/>
          </a:stretch>
        </p:blipFill>
        <p:spPr bwMode="auto">
          <a:xfrm>
            <a:off x="76200" y="914400"/>
            <a:ext cx="2209800" cy="998538"/>
          </a:xfrm>
          <a:prstGeom prst="rect">
            <a:avLst/>
          </a:prstGeom>
          <a:noFill/>
          <a:ln w="9525">
            <a:solidFill>
              <a:schemeClr val="accent5">
                <a:lumMod val="40000"/>
                <a:lumOff val="60000"/>
              </a:schemeClr>
            </a:solidFill>
            <a:miter lim="800000"/>
            <a:headEnd/>
            <a:tailEnd/>
          </a:ln>
          <a:effectLst/>
        </p:spPr>
      </p:pic>
    </p:spTree>
    <p:extLst>
      <p:ext uri="{BB962C8B-B14F-4D97-AF65-F5344CB8AC3E}">
        <p14:creationId xmlns:p14="http://schemas.microsoft.com/office/powerpoint/2010/main" val="978853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Effect transition="in" filter="wipe(up)">
                                      <p:cBhvr>
                                        <p:cTn id="7" dur="500"/>
                                        <p:tgtEl>
                                          <p:spTgt spid="16998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69988"/>
                                        </p:tgtEl>
                                        <p:attrNameLst>
                                          <p:attrName>style.visibility</p:attrName>
                                        </p:attrNameLst>
                                      </p:cBhvr>
                                      <p:to>
                                        <p:strVal val="visible"/>
                                      </p:to>
                                    </p:set>
                                    <p:animEffect transition="in" filter="wipe(up)">
                                      <p:cBhvr>
                                        <p:cTn id="11" dur="500"/>
                                        <p:tgtEl>
                                          <p:spTgt spid="16998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9989"/>
                                        </p:tgtEl>
                                        <p:attrNameLst>
                                          <p:attrName>style.visibility</p:attrName>
                                        </p:attrNameLst>
                                      </p:cBhvr>
                                      <p:to>
                                        <p:strVal val="visible"/>
                                      </p:to>
                                    </p:set>
                                    <p:animEffect transition="in" filter="wipe(up)">
                                      <p:cBhvr>
                                        <p:cTn id="15" dur="500"/>
                                        <p:tgtEl>
                                          <p:spTgt spid="1699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69986"/>
                                        </p:tgtEl>
                                        <p:attrNameLst>
                                          <p:attrName>style.visibility</p:attrName>
                                        </p:attrNameLst>
                                      </p:cBhvr>
                                      <p:to>
                                        <p:strVal val="visible"/>
                                      </p:to>
                                    </p:set>
                                    <p:animEffect transition="in" filter="wipe(up)">
                                      <p:cBhvr>
                                        <p:cTn id="20" dur="500"/>
                                        <p:tgtEl>
                                          <p:spTgt spid="16998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3"/>
          <p:cNvSpPr>
            <a:spLocks noGrp="1"/>
          </p:cNvSpPr>
          <p:nvPr>
            <p:ph type="title"/>
          </p:nvPr>
        </p:nvSpPr>
        <p:spPr/>
        <p:txBody>
          <a:bodyPr/>
          <a:lstStyle/>
          <a:p>
            <a:r>
              <a:rPr lang="zh-CN" altLang="en-US" dirty="0"/>
              <a:t>练习</a:t>
            </a:r>
            <a:r>
              <a:rPr lang="en-US" altLang="zh-CN" dirty="0"/>
              <a:t>4.7</a:t>
            </a:r>
            <a:r>
              <a:rPr lang="zh-CN" altLang="en-US" dirty="0"/>
              <a:t>（作业）</a:t>
            </a:r>
          </a:p>
        </p:txBody>
      </p:sp>
      <p:pic>
        <p:nvPicPr>
          <p:cNvPr id="8397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447800"/>
            <a:ext cx="8383588" cy="4791075"/>
          </a:xfrm>
          <a:noFill/>
        </p:spPr>
      </p:pic>
      <p:sp>
        <p:nvSpPr>
          <p:cNvPr id="4" name="椭圆 3"/>
          <p:cNvSpPr/>
          <p:nvPr/>
        </p:nvSpPr>
        <p:spPr>
          <a:xfrm>
            <a:off x="533400" y="13716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81318" y="49530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en-US" altLang="zh-CN"/>
              <a:t>LR</a:t>
            </a:r>
            <a:r>
              <a:rPr lang="zh-CN" altLang="en-US"/>
              <a:t>方法和二义性文法</a:t>
            </a:r>
          </a:p>
        </p:txBody>
      </p:sp>
      <p:sp>
        <p:nvSpPr>
          <p:cNvPr id="84995" name="内容占位符 2"/>
          <p:cNvSpPr>
            <a:spLocks noGrp="1"/>
          </p:cNvSpPr>
          <p:nvPr>
            <p:ph idx="1"/>
          </p:nvPr>
        </p:nvSpPr>
        <p:spPr/>
        <p:txBody>
          <a:bodyPr/>
          <a:lstStyle/>
          <a:p>
            <a:pPr>
              <a:defRPr/>
            </a:pPr>
            <a:r>
              <a:rPr lang="zh-CN" altLang="en-US" dirty="0"/>
              <a:t>二义性文法都不是</a:t>
            </a:r>
            <a:r>
              <a:rPr lang="en-US" altLang="zh-CN" dirty="0"/>
              <a:t>LR</a:t>
            </a:r>
            <a:r>
              <a:rPr lang="zh-CN" altLang="en-US" dirty="0"/>
              <a:t>的</a:t>
            </a:r>
            <a:endParaRPr lang="en-US" altLang="zh-CN" dirty="0"/>
          </a:p>
          <a:p>
            <a:pPr>
              <a:defRPr/>
            </a:pPr>
            <a:r>
              <a:rPr lang="zh-CN" altLang="en-US" dirty="0"/>
              <a:t>二义性文法的优点</a:t>
            </a:r>
            <a:endParaRPr lang="en-US" altLang="zh-CN" dirty="0"/>
          </a:p>
          <a:p>
            <a:pPr lvl="1">
              <a:defRPr/>
            </a:pPr>
            <a:r>
              <a:rPr lang="zh-CN" altLang="en-US" dirty="0"/>
              <a:t>有时候比无二义文法</a:t>
            </a:r>
            <a:r>
              <a:rPr lang="zh-CN" altLang="en-US" dirty="0">
                <a:solidFill>
                  <a:srgbClr val="FF0000"/>
                </a:solidFill>
              </a:rPr>
              <a:t>更简短更自然</a:t>
            </a:r>
            <a:r>
              <a:rPr lang="zh-CN" altLang="en-US" dirty="0"/>
              <a:t>，如表达式文法</a:t>
            </a:r>
            <a:endParaRPr lang="en-US" altLang="zh-CN" dirty="0"/>
          </a:p>
          <a:p>
            <a:pPr>
              <a:defRPr/>
            </a:pPr>
            <a:r>
              <a:rPr lang="zh-CN" altLang="en-US" dirty="0"/>
              <a:t>对二义性文法的处理</a:t>
            </a:r>
            <a:endParaRPr lang="en-US" altLang="zh-CN" dirty="0"/>
          </a:p>
          <a:p>
            <a:pPr lvl="1">
              <a:defRPr/>
            </a:pPr>
            <a:r>
              <a:rPr lang="zh-CN" altLang="en-US" dirty="0"/>
              <a:t>一般会给出</a:t>
            </a:r>
            <a:r>
              <a:rPr lang="zh-CN" altLang="en-US" dirty="0">
                <a:solidFill>
                  <a:srgbClr val="FF0000"/>
                </a:solidFill>
              </a:rPr>
              <a:t>消除二义性的规则</a:t>
            </a:r>
            <a:r>
              <a:rPr lang="zh-CN" altLang="en-US" dirty="0"/>
              <a:t>，使得每个句子只有一棵语法分析树</a:t>
            </a:r>
            <a:endParaRPr lang="en-US" altLang="zh-CN" dirty="0"/>
          </a:p>
          <a:p>
            <a:pPr lvl="1">
              <a:defRPr/>
            </a:pPr>
            <a:r>
              <a:rPr lang="zh-CN" altLang="en-US" dirty="0"/>
              <a:t>应用这些规则，语言的规约在整体上是无二义的，也可以遵循这些二义性解决方案构造出无冲突的</a:t>
            </a:r>
            <a:r>
              <a:rPr lang="en-US" altLang="zh-CN" dirty="0"/>
              <a:t>LR</a:t>
            </a:r>
            <a:r>
              <a:rPr lang="zh-CN" altLang="en-US" dirty="0"/>
              <a:t>语法分析器</a:t>
            </a:r>
            <a:endParaRPr lang="en-US" altLang="zh-CN" dirty="0"/>
          </a:p>
          <a:p>
            <a:pPr lvl="1">
              <a:defRPr/>
            </a:pPr>
            <a:r>
              <a:rPr lang="zh-CN" altLang="en-US" dirty="0"/>
              <a:t>注意：</a:t>
            </a:r>
            <a:r>
              <a:rPr lang="zh-CN" altLang="en-US" dirty="0">
                <a:solidFill>
                  <a:srgbClr val="FF0000"/>
                </a:solidFill>
              </a:rPr>
              <a:t>谨慎使用</a:t>
            </a:r>
            <a:r>
              <a:rPr lang="zh-CN" altLang="en-US" dirty="0"/>
              <a:t>二义性文法</a:t>
            </a:r>
          </a:p>
        </p:txBody>
      </p:sp>
      <p:sp>
        <p:nvSpPr>
          <p:cNvPr id="4" name="灯片编号占位符 3"/>
          <p:cNvSpPr>
            <a:spLocks noGrp="1"/>
          </p:cNvSpPr>
          <p:nvPr>
            <p:ph type="sldNum" sz="quarter" idx="10"/>
          </p:nvPr>
        </p:nvSpPr>
        <p:spPr/>
        <p:txBody>
          <a:bodyPr/>
          <a:lstStyle/>
          <a:p>
            <a:pPr>
              <a:defRPr/>
            </a:pPr>
            <a:fld id="{FF654EE7-232E-4839-9CDE-63C53CBD1F2B}" type="slidenum">
              <a:rPr lang="zh-CN" altLang="en-US" smtClean="0"/>
              <a:pPr>
                <a:defRPr/>
              </a:pPr>
              <a:t>84</a:t>
            </a:fld>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6"/>
          <p:cNvSpPr>
            <a:spLocks noGrp="1"/>
          </p:cNvSpPr>
          <p:nvPr>
            <p:ph type="title"/>
          </p:nvPr>
        </p:nvSpPr>
        <p:spPr/>
        <p:txBody>
          <a:bodyPr/>
          <a:lstStyle/>
          <a:p>
            <a:pPr eaLnBrk="1" hangingPunct="1"/>
            <a:r>
              <a:rPr lang="zh-CN" altLang="en-US"/>
              <a:t>例</a:t>
            </a:r>
            <a:r>
              <a:rPr lang="en-US" altLang="zh-CN"/>
              <a:t>……</a:t>
            </a:r>
            <a:r>
              <a:rPr lang="zh-CN" altLang="en-US"/>
              <a:t>二义性文法的应用</a:t>
            </a:r>
          </a:p>
        </p:txBody>
      </p:sp>
      <p:pic>
        <p:nvPicPr>
          <p:cNvPr id="860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6324600"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Box 10"/>
          <p:cNvSpPr txBox="1">
            <a:spLocks noChangeArrowheads="1"/>
          </p:cNvSpPr>
          <p:nvPr/>
        </p:nvSpPr>
        <p:spPr bwMode="auto">
          <a:xfrm>
            <a:off x="6781800" y="1447800"/>
            <a:ext cx="2057400" cy="2308225"/>
          </a:xfrm>
          <a:prstGeom prst="rect">
            <a:avLst/>
          </a:prstGeom>
          <a:noFill/>
          <a:ln w="6350">
            <a:solidFill>
              <a:schemeClr val="accent5">
                <a:lumMod val="40000"/>
                <a:lumOff val="60000"/>
              </a:schemeClr>
            </a:solidFill>
            <a:miter lim="800000"/>
            <a:headEnd/>
            <a:tailEnd/>
          </a:ln>
        </p:spPr>
        <p:txBody>
          <a:bodyPr>
            <a:spAutoFit/>
          </a:bodyPr>
          <a:lstStyle/>
          <a:p>
            <a:pPr marL="342900" indent="-342900">
              <a:lnSpc>
                <a:spcPct val="120000"/>
              </a:lnSpc>
              <a:defRPr/>
            </a:pPr>
            <a:r>
              <a:rPr lang="en-US" altLang="zh-CN" sz="2400" i="1">
                <a:latin typeface="Times New Roman" pitchFamily="18" charset="0"/>
                <a:ea typeface="华文新魏" pitchFamily="2" charset="-122"/>
              </a:rPr>
              <a:t>(0) E' </a:t>
            </a:r>
            <a:r>
              <a:rPr lang="en-US" altLang="zh-CN" sz="2400" i="1">
                <a:latin typeface="Times New Roman" pitchFamily="18" charset="0"/>
                <a:ea typeface="华文新魏" pitchFamily="2" charset="-122"/>
                <a:sym typeface="Symbol" pitchFamily="18" charset="2"/>
              </a:rPr>
              <a:t>E</a:t>
            </a:r>
          </a:p>
          <a:p>
            <a:pPr marL="342900" indent="-342900">
              <a:lnSpc>
                <a:spcPct val="120000"/>
              </a:lnSpc>
              <a:defRPr/>
            </a:pPr>
            <a:r>
              <a:rPr lang="en-US" altLang="zh-CN" sz="2400" i="1">
                <a:latin typeface="Times New Roman" pitchFamily="18" charset="0"/>
                <a:ea typeface="华文新魏" pitchFamily="2" charset="-122"/>
              </a:rPr>
              <a:t>(1) E </a:t>
            </a:r>
            <a:r>
              <a:rPr lang="en-US" altLang="zh-CN" sz="2400" i="1">
                <a:latin typeface="Times New Roman" pitchFamily="18" charset="0"/>
                <a:ea typeface="华文新魏" pitchFamily="2" charset="-122"/>
                <a:sym typeface="Symbol" pitchFamily="18" charset="2"/>
              </a:rPr>
              <a:t> E + E </a:t>
            </a:r>
          </a:p>
          <a:p>
            <a:pPr marL="342900" indent="-342900">
              <a:lnSpc>
                <a:spcPct val="120000"/>
              </a:lnSpc>
              <a:defRPr/>
            </a:pPr>
            <a:r>
              <a:rPr lang="en-US" altLang="zh-CN" sz="2400" i="1">
                <a:latin typeface="Times New Roman" pitchFamily="18" charset="0"/>
                <a:ea typeface="华文新魏" pitchFamily="2" charset="-122"/>
              </a:rPr>
              <a:t>(2) E </a:t>
            </a:r>
            <a:r>
              <a:rPr lang="en-US" altLang="zh-CN" sz="2400" i="1">
                <a:latin typeface="Times New Roman" pitchFamily="18" charset="0"/>
                <a:ea typeface="华文新魏" pitchFamily="2" charset="-122"/>
                <a:sym typeface="Symbol" pitchFamily="18" charset="2"/>
              </a:rPr>
              <a:t> E  E</a:t>
            </a:r>
          </a:p>
          <a:p>
            <a:pPr marL="342900" indent="-342900">
              <a:lnSpc>
                <a:spcPct val="120000"/>
              </a:lnSpc>
              <a:defRPr/>
            </a:pPr>
            <a:r>
              <a:rPr lang="en-US" altLang="zh-CN" sz="2400" i="1">
                <a:latin typeface="Times New Roman" pitchFamily="18" charset="0"/>
                <a:ea typeface="华文新魏" pitchFamily="2" charset="-122"/>
              </a:rPr>
              <a:t>(3) E </a:t>
            </a:r>
            <a:r>
              <a:rPr lang="en-US" altLang="zh-CN" sz="2400" i="1">
                <a:latin typeface="Times New Roman" pitchFamily="18" charset="0"/>
                <a:ea typeface="华文新魏" pitchFamily="2" charset="-122"/>
                <a:sym typeface="Symbol" pitchFamily="18" charset="2"/>
              </a:rPr>
              <a:t>(E) </a:t>
            </a:r>
          </a:p>
          <a:p>
            <a:pPr marL="342900" indent="-342900">
              <a:lnSpc>
                <a:spcPct val="120000"/>
              </a:lnSpc>
              <a:defRPr/>
            </a:pPr>
            <a:r>
              <a:rPr lang="en-US" altLang="zh-CN" sz="2400" i="1">
                <a:latin typeface="Times New Roman" pitchFamily="18" charset="0"/>
                <a:ea typeface="华文新魏" pitchFamily="2" charset="-122"/>
              </a:rPr>
              <a:t>(4) E </a:t>
            </a:r>
            <a:r>
              <a:rPr lang="en-US" altLang="zh-CN" sz="2400" i="1">
                <a:latin typeface="Times New Roman" pitchFamily="18" charset="0"/>
                <a:ea typeface="华文新魏" pitchFamily="2" charset="-122"/>
                <a:sym typeface="Symbol" pitchFamily="18" charset="2"/>
              </a:rPr>
              <a:t> i</a:t>
            </a:r>
            <a:endParaRPr lang="zh-CN" altLang="en-US" sz="2400" i="1">
              <a:latin typeface="Times New Roman" pitchFamily="18" charset="0"/>
              <a:ea typeface="华文新魏"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6"/>
          <p:cNvSpPr>
            <a:spLocks noGrp="1"/>
          </p:cNvSpPr>
          <p:nvPr>
            <p:ph type="title"/>
          </p:nvPr>
        </p:nvSpPr>
        <p:spPr/>
        <p:txBody>
          <a:bodyPr/>
          <a:lstStyle/>
          <a:p>
            <a:pPr eaLnBrk="1" hangingPunct="1"/>
            <a:r>
              <a:rPr lang="zh-CN" altLang="en-US"/>
              <a:t>例</a:t>
            </a:r>
            <a:r>
              <a:rPr lang="en-US" altLang="zh-CN"/>
              <a:t>……</a:t>
            </a:r>
            <a:r>
              <a:rPr lang="zh-CN" altLang="en-US"/>
              <a:t>二义性文法的应用</a:t>
            </a:r>
          </a:p>
        </p:txBody>
      </p:sp>
      <p:graphicFrame>
        <p:nvGraphicFramePr>
          <p:cNvPr id="9" name="Group 186"/>
          <p:cNvGraphicFramePr>
            <a:graphicFrameLocks noGrp="1"/>
          </p:cNvGraphicFramePr>
          <p:nvPr/>
        </p:nvGraphicFramePr>
        <p:xfrm>
          <a:off x="3124200" y="990600"/>
          <a:ext cx="5568632" cy="5334000"/>
        </p:xfrm>
        <a:graphic>
          <a:graphicData uri="http://schemas.openxmlformats.org/drawingml/2006/table">
            <a:tbl>
              <a:tblPr/>
              <a:tblGrid>
                <a:gridCol w="754380">
                  <a:extLst>
                    <a:ext uri="{9D8B030D-6E8A-4147-A177-3AD203B41FA5}">
                      <a16:colId xmlns:a16="http://schemas.microsoft.com/office/drawing/2014/main" val="20000"/>
                    </a:ext>
                  </a:extLst>
                </a:gridCol>
                <a:gridCol w="617218">
                  <a:extLst>
                    <a:ext uri="{9D8B030D-6E8A-4147-A177-3AD203B41FA5}">
                      <a16:colId xmlns:a16="http://schemas.microsoft.com/office/drawing/2014/main" val="20001"/>
                    </a:ext>
                  </a:extLst>
                </a:gridCol>
                <a:gridCol w="898019">
                  <a:extLst>
                    <a:ext uri="{9D8B030D-6E8A-4147-A177-3AD203B41FA5}">
                      <a16:colId xmlns:a16="http://schemas.microsoft.com/office/drawing/2014/main" val="20002"/>
                    </a:ext>
                  </a:extLst>
                </a:gridCol>
                <a:gridCol w="809943">
                  <a:extLst>
                    <a:ext uri="{9D8B030D-6E8A-4147-A177-3AD203B41FA5}">
                      <a16:colId xmlns:a16="http://schemas.microsoft.com/office/drawing/2014/main" val="20003"/>
                    </a:ext>
                  </a:extLst>
                </a:gridCol>
                <a:gridCol w="497205">
                  <a:extLst>
                    <a:ext uri="{9D8B030D-6E8A-4147-A177-3AD203B41FA5}">
                      <a16:colId xmlns:a16="http://schemas.microsoft.com/office/drawing/2014/main" val="20004"/>
                    </a:ext>
                  </a:extLst>
                </a:gridCol>
                <a:gridCol w="471805">
                  <a:extLst>
                    <a:ext uri="{9D8B030D-6E8A-4147-A177-3AD203B41FA5}">
                      <a16:colId xmlns:a16="http://schemas.microsoft.com/office/drawing/2014/main" val="20005"/>
                    </a:ext>
                  </a:extLst>
                </a:gridCol>
                <a:gridCol w="584517">
                  <a:extLst>
                    <a:ext uri="{9D8B030D-6E8A-4147-A177-3AD203B41FA5}">
                      <a16:colId xmlns:a16="http://schemas.microsoft.com/office/drawing/2014/main" val="20006"/>
                    </a:ext>
                  </a:extLst>
                </a:gridCol>
                <a:gridCol w="935545">
                  <a:extLst>
                    <a:ext uri="{9D8B030D-6E8A-4147-A177-3AD203B41FA5}">
                      <a16:colId xmlns:a16="http://schemas.microsoft.com/office/drawing/2014/main" val="20007"/>
                    </a:ext>
                  </a:extLst>
                </a:gridCol>
              </a:tblGrid>
              <a:tr h="4445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1" u="none" strike="noStrike" cap="none" normalizeH="0" baseline="0" dirty="0" err="1">
                          <a:ln>
                            <a:noFill/>
                          </a:ln>
                          <a:solidFill>
                            <a:schemeClr val="tx1"/>
                          </a:solidFill>
                          <a:effectLst/>
                          <a:latin typeface="Times New Roman" pitchFamily="18" charset="0"/>
                          <a:ea typeface="宋体" charset="-122"/>
                        </a:rPr>
                        <a:t>GOTO</a:t>
                      </a:r>
                      <a:endParaRPr kumimoji="1" lang="en-US" altLang="zh-CN" sz="2000" b="0" i="1"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445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chemeClr val="tx1"/>
                          </a:solidFill>
                          <a:effectLst/>
                          <a:latin typeface="Times New Roman" pitchFamily="18" charset="0"/>
                          <a:ea typeface="宋体" charset="-122"/>
                        </a:rPr>
                        <a:t>i</a:t>
                      </a: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a:ln>
                            <a:noFill/>
                          </a:ln>
                          <a:solidFill>
                            <a:schemeClr val="tx1"/>
                          </a:solidFill>
                          <a:effectLst/>
                          <a:latin typeface="Times New Roman" pitchFamily="18" charset="0"/>
                          <a:ea typeface="宋体" charset="-122"/>
                        </a:rPr>
                        <a:t>(</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6</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r4</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r4</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7</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kumimoji="1" lang="en-US" altLang="zh-CN" sz="2000" b="0" i="0" u="none" strike="noStrike" cap="none" normalizeH="0" baseline="0" dirty="0">
                          <a:ln>
                            <a:noFill/>
                          </a:ln>
                          <a:solidFill>
                            <a:schemeClr val="tx1"/>
                          </a:solidFill>
                          <a:effectLst/>
                          <a:latin typeface="Times New Roman" pitchFamily="18" charset="0"/>
                          <a:ea typeface="宋体" charset="-122"/>
                        </a:rPr>
                        <a:t>s2</a:t>
                      </a: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8</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s4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noStrike" cap="none" normalizeH="0" baseline="0" dirty="0">
                          <a:ln>
                            <a:noFill/>
                          </a:ln>
                          <a:solidFill>
                            <a:schemeClr val="tx1"/>
                          </a:solidFill>
                          <a:effectLst/>
                          <a:latin typeface="Times New Roman" pitchFamily="18" charset="0"/>
                          <a:ea typeface="宋体" charset="-122"/>
                        </a:rPr>
                        <a:t>s9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r1  </a:t>
                      </a:r>
                      <a:r>
                        <a:rPr kumimoji="1" lang="en-US" altLang="zh-CN" sz="2000" b="0" i="0" u="none" strike="sngStrike" cap="none" normalizeH="0" baseline="0" dirty="0">
                          <a:ln>
                            <a:noFill/>
                          </a:ln>
                          <a:solidFill>
                            <a:srgbClr val="FF0000"/>
                          </a:solidFill>
                          <a:effectLst/>
                          <a:latin typeface="Times New Roman" pitchFamily="18" charset="0"/>
                          <a:ea typeface="宋体" charset="-122"/>
                        </a:rPr>
                        <a:t>s4</a:t>
                      </a:r>
                      <a:endParaRPr kumimoji="1" lang="zh-CN" altLang="zh-CN" sz="2000" b="0" i="0" u="none" strike="sng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en-US" altLang="zh-CN" sz="2000" b="0" i="0" u="none" strike="sngStrike" cap="none" normalizeH="0" baseline="0" dirty="0">
                          <a:ln>
                            <a:noFill/>
                          </a:ln>
                          <a:solidFill>
                            <a:srgbClr val="FF0000"/>
                          </a:solidFill>
                          <a:effectLst/>
                          <a:latin typeface="Times New Roman" pitchFamily="18" charset="0"/>
                          <a:ea typeface="宋体" charset="-122"/>
                        </a:rPr>
                        <a:t>r1</a:t>
                      </a:r>
                      <a:r>
                        <a:rPr kumimoji="1" lang="en-US" altLang="zh-CN" sz="2000" b="0" i="0" u="none" strike="noStrike" cap="none" normalizeH="0" baseline="0" dirty="0">
                          <a:ln>
                            <a:noFill/>
                          </a:ln>
                          <a:solidFill>
                            <a:srgbClr val="FF0000"/>
                          </a:solidFill>
                          <a:effectLst/>
                          <a:latin typeface="Times New Roman" pitchFamily="18" charset="0"/>
                          <a:ea typeface="宋体" charset="-122"/>
                        </a:rPr>
                        <a:t>  </a:t>
                      </a:r>
                      <a:r>
                        <a:rPr kumimoji="1" lang="en-US" altLang="zh-CN" sz="2000" b="0" i="0" u="none" strike="noStrike" cap="none" normalizeH="0" baseline="0" dirty="0">
                          <a:ln>
                            <a:noFill/>
                          </a:ln>
                          <a:solidFill>
                            <a:schemeClr val="bg2">
                              <a:lumMod val="10000"/>
                            </a:schemeClr>
                          </a:solidFill>
                          <a:effectLst/>
                          <a:latin typeface="Times New Roman" pitchFamily="18" charset="0"/>
                          <a:ea typeface="宋体" charset="-122"/>
                        </a:rPr>
                        <a:t>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r2  </a:t>
                      </a:r>
                      <a:r>
                        <a:rPr kumimoji="1" lang="en-US" altLang="zh-CN" sz="2000" b="0" i="0" u="none" strike="sngStrike" cap="none" normalizeH="0" baseline="0" dirty="0">
                          <a:ln>
                            <a:noFill/>
                          </a:ln>
                          <a:solidFill>
                            <a:srgbClr val="FF0000"/>
                          </a:solidFill>
                          <a:effectLst/>
                          <a:latin typeface="Times New Roman" pitchFamily="18" charset="0"/>
                          <a:ea typeface="宋体" charset="-122"/>
                        </a:rPr>
                        <a:t>s4</a:t>
                      </a:r>
                      <a:endParaRPr kumimoji="1" lang="zh-CN" altLang="zh-CN" sz="2000" b="0" i="0" u="none" strike="sng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r2  </a:t>
                      </a:r>
                      <a:r>
                        <a:rPr kumimoji="1" lang="en-US" altLang="zh-CN" sz="2000" b="0" i="0" u="none" strike="sngStrike" cap="none" normalizeH="0" baseline="0" dirty="0">
                          <a:ln>
                            <a:noFill/>
                          </a:ln>
                          <a:solidFill>
                            <a:srgbClr val="FF0000"/>
                          </a:solidFill>
                          <a:effectLst/>
                          <a:latin typeface="Times New Roman" pitchFamily="18" charset="0"/>
                          <a:ea typeface="宋体" charset="-122"/>
                        </a:rPr>
                        <a:t>s5</a:t>
                      </a:r>
                      <a:endParaRPr kumimoji="1" lang="zh-CN" altLang="zh-CN" sz="2000" b="0" i="0" u="none" strike="sng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r2</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r3</a:t>
                      </a: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endParaRPr lang="zh-CN" altLang="en-US" sz="2000"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sp>
        <p:nvSpPr>
          <p:cNvPr id="87044" name="TextBox 11"/>
          <p:cNvSpPr txBox="1">
            <a:spLocks noChangeArrowheads="1"/>
          </p:cNvSpPr>
          <p:nvPr/>
        </p:nvSpPr>
        <p:spPr bwMode="auto">
          <a:xfrm>
            <a:off x="0" y="5410200"/>
            <a:ext cx="29718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spcBef>
                <a:spcPct val="0"/>
              </a:spcBef>
              <a:buClrTx/>
              <a:buFontTx/>
              <a:buNone/>
            </a:pPr>
            <a:r>
              <a:rPr lang="zh-CN" altLang="en-US">
                <a:latin typeface="Arial" charset="0"/>
              </a:rPr>
              <a:t>解决冲突的方法：</a:t>
            </a:r>
            <a:endParaRPr lang="en-US" altLang="zh-CN">
              <a:latin typeface="Arial" charset="0"/>
            </a:endParaRPr>
          </a:p>
          <a:p>
            <a:pPr eaLnBrk="1" hangingPunct="1">
              <a:spcBef>
                <a:spcPct val="0"/>
              </a:spcBef>
              <a:buClrTx/>
              <a:buFontTx/>
              <a:buNone/>
            </a:pPr>
            <a:r>
              <a:rPr lang="zh-CN" altLang="en-US">
                <a:latin typeface="Arial" charset="0"/>
              </a:rPr>
              <a:t>规定</a:t>
            </a:r>
            <a:r>
              <a:rPr lang="en-US" altLang="zh-CN">
                <a:latin typeface="Arial" charset="0"/>
              </a:rPr>
              <a:t>*</a:t>
            </a:r>
            <a:r>
              <a:rPr lang="zh-CN" altLang="en-US">
                <a:latin typeface="Arial" charset="0"/>
              </a:rPr>
              <a:t>比</a:t>
            </a:r>
            <a:r>
              <a:rPr lang="en-US" altLang="zh-CN">
                <a:latin typeface="Arial" charset="0"/>
              </a:rPr>
              <a:t>+</a:t>
            </a:r>
            <a:r>
              <a:rPr lang="zh-CN" altLang="en-US">
                <a:latin typeface="Arial" charset="0"/>
              </a:rPr>
              <a:t>的优先级高</a:t>
            </a:r>
          </a:p>
        </p:txBody>
      </p:sp>
      <p:pic>
        <p:nvPicPr>
          <p:cNvPr id="87045"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0"/>
            <a:ext cx="16764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1663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p:cNvSpPr txBox="1">
            <a:spLocks noChangeArrowheads="1"/>
          </p:cNvSpPr>
          <p:nvPr/>
        </p:nvSpPr>
        <p:spPr bwMode="auto">
          <a:xfrm>
            <a:off x="457200" y="990600"/>
            <a:ext cx="1981200" cy="1938338"/>
          </a:xfrm>
          <a:prstGeom prst="rect">
            <a:avLst/>
          </a:prstGeom>
          <a:noFill/>
          <a:ln w="6350">
            <a:solidFill>
              <a:schemeClr val="accent5">
                <a:lumMod val="40000"/>
                <a:lumOff val="60000"/>
              </a:schemeClr>
            </a:solidFill>
            <a:miter lim="800000"/>
            <a:headEnd/>
            <a:tailEnd/>
          </a:ln>
        </p:spPr>
        <p:txBody>
          <a:bodyPr>
            <a:spAutoFit/>
          </a:bodyPr>
          <a:lstStyle/>
          <a:p>
            <a:pPr marL="342900" indent="-342900">
              <a:lnSpc>
                <a:spcPct val="120000"/>
              </a:lnSpc>
              <a:defRPr/>
            </a:pPr>
            <a:r>
              <a:rPr lang="en-US" altLang="zh-CN" sz="2000" b="1" i="1">
                <a:latin typeface="Times New Roman" pitchFamily="18" charset="0"/>
                <a:ea typeface="华文新魏" pitchFamily="2" charset="-122"/>
              </a:rPr>
              <a:t>(0) E' </a:t>
            </a:r>
            <a:r>
              <a:rPr lang="en-US" altLang="zh-CN" sz="2000" b="1" i="1">
                <a:latin typeface="Times New Roman" pitchFamily="18" charset="0"/>
                <a:ea typeface="华文新魏" pitchFamily="2" charset="-122"/>
                <a:sym typeface="Symbol" pitchFamily="18" charset="2"/>
              </a:rPr>
              <a:t> E</a:t>
            </a:r>
          </a:p>
          <a:p>
            <a:pPr marL="342900" indent="-342900">
              <a:lnSpc>
                <a:spcPct val="120000"/>
              </a:lnSpc>
              <a:defRPr/>
            </a:pPr>
            <a:r>
              <a:rPr lang="en-US" altLang="zh-CN" sz="2000" b="1" i="1">
                <a:latin typeface="Times New Roman" pitchFamily="18" charset="0"/>
                <a:ea typeface="华文新魏" pitchFamily="2" charset="-122"/>
              </a:rPr>
              <a:t>(1) E </a:t>
            </a:r>
            <a:r>
              <a:rPr lang="en-US" altLang="zh-CN" sz="2000" b="1" i="1">
                <a:latin typeface="Times New Roman" pitchFamily="18" charset="0"/>
                <a:ea typeface="华文新魏" pitchFamily="2" charset="-122"/>
                <a:sym typeface="Symbol" pitchFamily="18" charset="2"/>
              </a:rPr>
              <a:t> E + E </a:t>
            </a:r>
          </a:p>
          <a:p>
            <a:pPr marL="342900" indent="-342900">
              <a:lnSpc>
                <a:spcPct val="120000"/>
              </a:lnSpc>
              <a:defRPr/>
            </a:pPr>
            <a:r>
              <a:rPr lang="en-US" altLang="zh-CN" sz="2000" b="1" i="1">
                <a:latin typeface="Times New Roman" pitchFamily="18" charset="0"/>
                <a:ea typeface="华文新魏" pitchFamily="2" charset="-122"/>
              </a:rPr>
              <a:t>(2) E </a:t>
            </a:r>
            <a:r>
              <a:rPr lang="en-US" altLang="zh-CN" sz="2000" b="1" i="1">
                <a:latin typeface="Times New Roman" pitchFamily="18" charset="0"/>
                <a:ea typeface="华文新魏" pitchFamily="2" charset="-122"/>
                <a:sym typeface="Symbol" pitchFamily="18" charset="2"/>
              </a:rPr>
              <a:t> E  E</a:t>
            </a:r>
          </a:p>
          <a:p>
            <a:pPr marL="342900" indent="-342900">
              <a:lnSpc>
                <a:spcPct val="120000"/>
              </a:lnSpc>
              <a:defRPr/>
            </a:pPr>
            <a:r>
              <a:rPr lang="en-US" altLang="zh-CN" sz="2000" b="1" i="1">
                <a:latin typeface="Times New Roman" pitchFamily="18" charset="0"/>
                <a:ea typeface="华文新魏" pitchFamily="2" charset="-122"/>
              </a:rPr>
              <a:t>(3) E </a:t>
            </a:r>
            <a:r>
              <a:rPr lang="en-US" altLang="zh-CN" sz="2000" b="1" i="1">
                <a:latin typeface="Times New Roman" pitchFamily="18" charset="0"/>
                <a:ea typeface="华文新魏" pitchFamily="2" charset="-122"/>
                <a:sym typeface="Symbol" pitchFamily="18" charset="2"/>
              </a:rPr>
              <a:t> (E) </a:t>
            </a:r>
          </a:p>
          <a:p>
            <a:pPr marL="342900" indent="-342900">
              <a:lnSpc>
                <a:spcPct val="120000"/>
              </a:lnSpc>
              <a:defRPr/>
            </a:pPr>
            <a:r>
              <a:rPr lang="en-US" altLang="zh-CN" sz="2000" b="1" i="1">
                <a:latin typeface="Times New Roman" pitchFamily="18" charset="0"/>
                <a:ea typeface="华文新魏" pitchFamily="2" charset="-122"/>
              </a:rPr>
              <a:t>(4) E </a:t>
            </a:r>
            <a:r>
              <a:rPr lang="en-US" altLang="zh-CN" sz="2000" b="1" i="1">
                <a:latin typeface="Times New Roman" pitchFamily="18" charset="0"/>
                <a:ea typeface="华文新魏" pitchFamily="2" charset="-122"/>
                <a:sym typeface="Symbol" pitchFamily="18" charset="2"/>
              </a:rPr>
              <a:t> i</a:t>
            </a:r>
            <a:endParaRPr lang="zh-CN" altLang="en-US" sz="2000" b="1" i="1">
              <a:latin typeface="Times New Roman" pitchFamily="18" charset="0"/>
              <a:ea typeface="华文新魏"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zh-CN" altLang="en-US"/>
              <a:t>例</a:t>
            </a:r>
            <a:r>
              <a:rPr lang="en-US" altLang="zh-CN"/>
              <a:t>……</a:t>
            </a:r>
            <a:r>
              <a:rPr lang="zh-CN" altLang="en-US"/>
              <a:t>二义性文法的应用</a:t>
            </a:r>
          </a:p>
        </p:txBody>
      </p:sp>
      <p:pic>
        <p:nvPicPr>
          <p:cNvPr id="880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90600"/>
            <a:ext cx="56388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86"/>
          <p:cNvGraphicFramePr>
            <a:graphicFrameLocks noGrp="1"/>
          </p:cNvGraphicFramePr>
          <p:nvPr/>
        </p:nvGraphicFramePr>
        <p:xfrm>
          <a:off x="304800" y="3429000"/>
          <a:ext cx="4284860" cy="3168396"/>
        </p:xfrm>
        <a:graphic>
          <a:graphicData uri="http://schemas.openxmlformats.org/drawingml/2006/table">
            <a:tbl>
              <a:tblPr/>
              <a:tblGrid>
                <a:gridCol w="697230">
                  <a:extLst>
                    <a:ext uri="{9D8B030D-6E8A-4147-A177-3AD203B41FA5}">
                      <a16:colId xmlns:a16="http://schemas.microsoft.com/office/drawing/2014/main" val="20000"/>
                    </a:ext>
                  </a:extLst>
                </a:gridCol>
                <a:gridCol w="579819">
                  <a:extLst>
                    <a:ext uri="{9D8B030D-6E8A-4147-A177-3AD203B41FA5}">
                      <a16:colId xmlns:a16="http://schemas.microsoft.com/office/drawing/2014/main" val="20001"/>
                    </a:ext>
                  </a:extLst>
                </a:gridCol>
                <a:gridCol w="837517">
                  <a:extLst>
                    <a:ext uri="{9D8B030D-6E8A-4147-A177-3AD203B41FA5}">
                      <a16:colId xmlns:a16="http://schemas.microsoft.com/office/drawing/2014/main" val="20002"/>
                    </a:ext>
                  </a:extLst>
                </a:gridCol>
                <a:gridCol w="708667">
                  <a:extLst>
                    <a:ext uri="{9D8B030D-6E8A-4147-A177-3AD203B41FA5}">
                      <a16:colId xmlns:a16="http://schemas.microsoft.com/office/drawing/2014/main" val="20003"/>
                    </a:ext>
                  </a:extLst>
                </a:gridCol>
                <a:gridCol w="579819">
                  <a:extLst>
                    <a:ext uri="{9D8B030D-6E8A-4147-A177-3AD203B41FA5}">
                      <a16:colId xmlns:a16="http://schemas.microsoft.com/office/drawing/2014/main" val="20004"/>
                    </a:ext>
                  </a:extLst>
                </a:gridCol>
                <a:gridCol w="881808">
                  <a:extLst>
                    <a:ext uri="{9D8B030D-6E8A-4147-A177-3AD203B41FA5}">
                      <a16:colId xmlns:a16="http://schemas.microsoft.com/office/drawing/2014/main" val="20005"/>
                    </a:ext>
                  </a:extLst>
                </a:gridCol>
              </a:tblGrid>
              <a:tr h="340360">
                <a:tc rowSpan="2">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宋体" charset="-122"/>
                        </a:rPr>
                        <a:t>状态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1" u="none" strike="noStrike" cap="none" normalizeH="0" baseline="0" dirty="0">
                          <a:ln>
                            <a:noFill/>
                          </a:ln>
                          <a:solidFill>
                            <a:schemeClr val="tx1"/>
                          </a:solidFill>
                          <a:effectLst/>
                          <a:latin typeface="Times New Roman" pitchFamily="18" charset="0"/>
                          <a:ea typeface="宋体" charset="-122"/>
                        </a:rPr>
                        <a:t>ACTION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1" u="none" strike="noStrike" cap="none" normalizeH="0" baseline="0" dirty="0" err="1">
                          <a:ln>
                            <a:noFill/>
                          </a:ln>
                          <a:solidFill>
                            <a:schemeClr val="tx1"/>
                          </a:solidFill>
                          <a:effectLst/>
                          <a:latin typeface="Times New Roman" pitchFamily="18" charset="0"/>
                          <a:ea typeface="宋体" charset="-122"/>
                        </a:rPr>
                        <a:t>GOTO</a:t>
                      </a:r>
                      <a:endParaRPr kumimoji="1" lang="en-US" altLang="zh-CN" sz="1800" b="0" i="1"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0360">
                <a:tc vMerge="1">
                  <a:txBody>
                    <a:bodyPr/>
                    <a:lstStyle/>
                    <a:p>
                      <a:endParaRPr lang="zh-CN" altLang="en-US"/>
                    </a:p>
                  </a:txBody>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err="1">
                          <a:ln>
                            <a:noFill/>
                          </a:ln>
                          <a:solidFill>
                            <a:schemeClr val="tx1"/>
                          </a:solidFill>
                          <a:effectLst/>
                          <a:latin typeface="Times New Roman" pitchFamily="18" charset="0"/>
                          <a:ea typeface="宋体" charset="-122"/>
                        </a:rPr>
                        <a:t>i</a:t>
                      </a: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a:ln>
                            <a:noFill/>
                          </a:ln>
                          <a:solidFill>
                            <a:schemeClr val="tx1"/>
                          </a:solidFill>
                          <a:effectLst/>
                          <a:latin typeface="Times New Roman" pitchFamily="18" charset="0"/>
                          <a:ea typeface="宋体" charset="-122"/>
                        </a:rPr>
                        <a:t>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acc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a:ln>
                            <a:noFill/>
                          </a:ln>
                          <a:solidFill>
                            <a:schemeClr val="tx1"/>
                          </a:solidFill>
                          <a:effectLst/>
                          <a:latin typeface="Times New Roman" pitchFamily="18" charset="0"/>
                          <a:ea typeface="宋体" charset="-122"/>
                        </a:rPr>
                        <a:t>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4</a:t>
                      </a: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r3</a:t>
                      </a: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r3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1" i="0" u="none" strike="sngStrike" cap="none" normalizeH="0" baseline="0" dirty="0">
                          <a:ln>
                            <a:noFill/>
                          </a:ln>
                          <a:solidFill>
                            <a:srgbClr val="FF0000"/>
                          </a:solidFill>
                          <a:effectLst/>
                          <a:latin typeface="Times New Roman" pitchFamily="18" charset="0"/>
                          <a:ea typeface="宋体" charset="-122"/>
                        </a:rPr>
                        <a:t>r2</a:t>
                      </a:r>
                      <a:r>
                        <a:rPr kumimoji="1" lang="en-US" altLang="zh-CN" sz="1800" b="1" i="0" u="none" strike="noStrike" cap="none" normalizeH="0" baseline="0" dirty="0">
                          <a:ln>
                            <a:noFill/>
                          </a:ln>
                          <a:solidFill>
                            <a:schemeClr val="tx1"/>
                          </a:solidFill>
                          <a:effectLst/>
                          <a:latin typeface="Times New Roman" pitchFamily="18" charset="0"/>
                          <a:ea typeface="宋体" charset="-122"/>
                        </a:rPr>
                        <a:t>  s5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r2</a:t>
                      </a: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a:ln>
                            <a:noFill/>
                          </a:ln>
                          <a:solidFill>
                            <a:schemeClr val="tx1"/>
                          </a:solidFill>
                          <a:effectLst/>
                          <a:latin typeface="Times New Roman" pitchFamily="18" charset="0"/>
                          <a:ea typeface="宋体" charset="-122"/>
                        </a:rPr>
                        <a:t>s2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defRPr/>
                      </a:pPr>
                      <a:r>
                        <a:rPr kumimoji="1" lang="en-US" altLang="zh-CN" sz="1800" b="0" i="0" u="none" strike="noStrike" cap="none" normalizeH="0" baseline="0" dirty="0">
                          <a:ln>
                            <a:noFill/>
                          </a:ln>
                          <a:solidFill>
                            <a:schemeClr val="tx1"/>
                          </a:solidFill>
                          <a:effectLst/>
                          <a:latin typeface="Times New Roman" pitchFamily="18" charset="0"/>
                          <a:ea typeface="宋体" charset="-122"/>
                        </a:rPr>
                        <a:t>s3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6</a:t>
                      </a: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40360">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r1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en-US"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itchFamily="18" charset="0"/>
                          <a:ea typeface="宋体" charset="-122"/>
                        </a:rPr>
                        <a:t>r1</a:t>
                      </a: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95000"/>
                        </a:lnSpc>
                        <a:spcBef>
                          <a:spcPct val="20000"/>
                        </a:spcBef>
                        <a:spcAft>
                          <a:spcPct val="0"/>
                        </a:spcAft>
                        <a:buClrTx/>
                        <a:buSzTx/>
                        <a:buFontTx/>
                        <a:buNone/>
                        <a:tabLst/>
                      </a:pPr>
                      <a:endParaRPr kumimoji="1" lang="zh-CN" altLang="zh-CN" sz="1800" b="0"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21861" name="TextBox 7"/>
          <p:cNvSpPr txBox="1">
            <a:spLocks noChangeArrowheads="1"/>
          </p:cNvSpPr>
          <p:nvPr/>
        </p:nvSpPr>
        <p:spPr bwMode="auto">
          <a:xfrm>
            <a:off x="457200" y="1143000"/>
            <a:ext cx="1828800" cy="1865313"/>
          </a:xfrm>
          <a:prstGeom prst="rect">
            <a:avLst/>
          </a:prstGeom>
          <a:noFill/>
          <a:ln w="6350">
            <a:solidFill>
              <a:schemeClr val="accent5">
                <a:lumMod val="40000"/>
                <a:lumOff val="60000"/>
              </a:schemeClr>
            </a:solidFill>
            <a:miter lim="800000"/>
            <a:headEnd/>
            <a:tailEnd/>
          </a:ln>
        </p:spPr>
        <p:txBody>
          <a:bodyPr>
            <a:spAutoFit/>
          </a:bodyPr>
          <a:lstStyle/>
          <a:p>
            <a:pPr marL="342900" indent="-342900">
              <a:lnSpc>
                <a:spcPct val="120000"/>
              </a:lnSpc>
              <a:defRPr/>
            </a:pPr>
            <a:r>
              <a:rPr lang="en-US" altLang="zh-CN" sz="2400" i="1">
                <a:latin typeface="Times New Roman" pitchFamily="18" charset="0"/>
                <a:ea typeface="华文新魏" pitchFamily="2" charset="-122"/>
              </a:rPr>
              <a:t>(0) S'</a:t>
            </a:r>
            <a:r>
              <a:rPr lang="en-US" altLang="zh-CN" sz="2400" i="1">
                <a:latin typeface="Times New Roman" pitchFamily="18" charset="0"/>
                <a:ea typeface="华文新魏" pitchFamily="2" charset="-122"/>
                <a:sym typeface="Symbol" pitchFamily="18" charset="2"/>
              </a:rPr>
              <a:t> S</a:t>
            </a:r>
          </a:p>
          <a:p>
            <a:pPr marL="342900" indent="-342900">
              <a:lnSpc>
                <a:spcPct val="120000"/>
              </a:lnSpc>
              <a:defRPr/>
            </a:pPr>
            <a:r>
              <a:rPr lang="en-US" altLang="zh-CN" sz="2400" i="1">
                <a:latin typeface="Times New Roman" pitchFamily="18" charset="0"/>
                <a:ea typeface="华文新魏" pitchFamily="2" charset="-122"/>
              </a:rPr>
              <a:t>(1) S </a:t>
            </a:r>
            <a:r>
              <a:rPr lang="en-US" altLang="zh-CN" sz="2400" i="1">
                <a:latin typeface="Times New Roman" pitchFamily="18" charset="0"/>
                <a:ea typeface="华文新魏" pitchFamily="2" charset="-122"/>
                <a:sym typeface="Symbol" pitchFamily="18" charset="2"/>
              </a:rPr>
              <a:t> iSeS</a:t>
            </a:r>
          </a:p>
          <a:p>
            <a:pPr marL="342900" indent="-342900">
              <a:lnSpc>
                <a:spcPct val="120000"/>
              </a:lnSpc>
              <a:defRPr/>
            </a:pPr>
            <a:r>
              <a:rPr lang="en-US" altLang="zh-CN" sz="2400" i="1">
                <a:latin typeface="Times New Roman" pitchFamily="18" charset="0"/>
                <a:ea typeface="华文新魏" pitchFamily="2" charset="-122"/>
              </a:rPr>
              <a:t>(2) S </a:t>
            </a:r>
            <a:r>
              <a:rPr lang="en-US" altLang="zh-CN" sz="2400" i="1">
                <a:latin typeface="Times New Roman" pitchFamily="18" charset="0"/>
                <a:ea typeface="华文新魏" pitchFamily="2" charset="-122"/>
                <a:sym typeface="Symbol" pitchFamily="18" charset="2"/>
              </a:rPr>
              <a:t> iS</a:t>
            </a:r>
          </a:p>
          <a:p>
            <a:pPr marL="342900" indent="-342900">
              <a:lnSpc>
                <a:spcPct val="120000"/>
              </a:lnSpc>
              <a:defRPr/>
            </a:pPr>
            <a:r>
              <a:rPr lang="en-US" altLang="zh-CN" sz="2400" i="1">
                <a:latin typeface="Times New Roman" pitchFamily="18" charset="0"/>
                <a:ea typeface="华文新魏" pitchFamily="2" charset="-122"/>
              </a:rPr>
              <a:t>(3) S </a:t>
            </a:r>
            <a:r>
              <a:rPr lang="en-US" altLang="zh-CN" sz="2400" i="1">
                <a:latin typeface="Times New Roman" pitchFamily="18" charset="0"/>
                <a:ea typeface="华文新魏" pitchFamily="2" charset="-122"/>
                <a:sym typeface="Symbol" pitchFamily="18" charset="2"/>
              </a:rPr>
              <a:t> a</a:t>
            </a:r>
            <a:endParaRPr lang="zh-CN" altLang="en-US" sz="2400" i="1">
              <a:latin typeface="Times New Roman" pitchFamily="18" charset="0"/>
              <a:ea typeface="华文新魏" pitchFamily="2" charset="-122"/>
            </a:endParaRPr>
          </a:p>
        </p:txBody>
      </p:sp>
      <p:sp>
        <p:nvSpPr>
          <p:cNvPr id="88070" name="TextBox 8"/>
          <p:cNvSpPr txBox="1">
            <a:spLocks noChangeArrowheads="1"/>
          </p:cNvSpPr>
          <p:nvPr/>
        </p:nvSpPr>
        <p:spPr bwMode="auto">
          <a:xfrm>
            <a:off x="5105400" y="4495800"/>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50000"/>
              </a:lnSpc>
              <a:spcBef>
                <a:spcPct val="0"/>
              </a:spcBef>
              <a:buClrTx/>
              <a:buFontTx/>
              <a:buNone/>
            </a:pPr>
            <a:r>
              <a:rPr lang="zh-CN" altLang="en-US">
                <a:latin typeface="Arial" charset="0"/>
              </a:rPr>
              <a:t>解决冲突的方法：</a:t>
            </a:r>
            <a:endParaRPr lang="en-US" altLang="zh-CN">
              <a:latin typeface="Arial" charset="0"/>
            </a:endParaRPr>
          </a:p>
          <a:p>
            <a:pPr eaLnBrk="1" hangingPunct="1">
              <a:lnSpc>
                <a:spcPct val="150000"/>
              </a:lnSpc>
              <a:spcBef>
                <a:spcPct val="0"/>
              </a:spcBef>
              <a:buClrTx/>
              <a:buFontTx/>
              <a:buNone/>
            </a:pPr>
            <a:r>
              <a:rPr lang="zh-CN" altLang="en-US">
                <a:latin typeface="Arial" charset="0"/>
              </a:rPr>
              <a:t>规定</a:t>
            </a:r>
            <a:r>
              <a:rPr lang="en-US" altLang="zh-CN" i="1">
                <a:latin typeface="Arial" charset="0"/>
              </a:rPr>
              <a:t>else</a:t>
            </a:r>
            <a:r>
              <a:rPr lang="zh-CN" altLang="en-US">
                <a:latin typeface="Arial" charset="0"/>
              </a:rPr>
              <a:t>与最近的</a:t>
            </a:r>
            <a:r>
              <a:rPr lang="en-US" altLang="zh-CN" i="1">
                <a:latin typeface="Arial" charset="0"/>
              </a:rPr>
              <a:t>if</a:t>
            </a:r>
            <a:r>
              <a:rPr lang="zh-CN" altLang="en-US">
                <a:latin typeface="Arial" charset="0"/>
              </a:rPr>
              <a:t>匹配</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副标题 5"/>
          <p:cNvSpPr>
            <a:spLocks noGrp="1"/>
          </p:cNvSpPr>
          <p:nvPr>
            <p:ph type="subTitle" idx="1"/>
          </p:nvPr>
        </p:nvSpPr>
        <p:spPr/>
        <p:txBody>
          <a:bodyPr/>
          <a:lstStyle/>
          <a:p>
            <a:r>
              <a:rPr lang="en-US" altLang="zh-CN"/>
              <a:t>Yacc</a:t>
            </a:r>
            <a:r>
              <a:rPr lang="zh-CN" altLang="en-US"/>
              <a:t>简介</a:t>
            </a:r>
          </a:p>
        </p:txBody>
      </p:sp>
      <p:sp>
        <p:nvSpPr>
          <p:cNvPr id="89091" name="标题 4"/>
          <p:cNvSpPr>
            <a:spLocks noGrp="1"/>
          </p:cNvSpPr>
          <p:nvPr>
            <p:ph type="ctrTitle"/>
          </p:nvPr>
        </p:nvSpPr>
        <p:spPr/>
        <p:txBody>
          <a:bodyPr/>
          <a:lstStyle/>
          <a:p>
            <a:r>
              <a:rPr lang="zh-CN" altLang="en-US"/>
              <a:t>语法分析器生成工具</a:t>
            </a:r>
          </a:p>
        </p:txBody>
      </p:sp>
      <p:sp>
        <p:nvSpPr>
          <p:cNvPr id="890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A53F4A7B-493A-49B9-BBF8-7805C74D9C20}"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88</a:t>
            </a:fld>
            <a:endParaRPr lang="en-US" altLang="zh-CN" sz="1200">
              <a:solidFill>
                <a:schemeClr val="bg1"/>
              </a:solidFill>
              <a:latin typeface="Arial" charset="0"/>
              <a:ea typeface="宋体"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a:t>Yacc</a:t>
            </a:r>
            <a:endParaRPr lang="zh-CN" altLang="en-US"/>
          </a:p>
        </p:txBody>
      </p:sp>
      <p:sp>
        <p:nvSpPr>
          <p:cNvPr id="90115" name="内容占位符 2"/>
          <p:cNvSpPr>
            <a:spLocks noGrp="1"/>
          </p:cNvSpPr>
          <p:nvPr>
            <p:ph idx="1"/>
          </p:nvPr>
        </p:nvSpPr>
        <p:spPr>
          <a:xfrm>
            <a:off x="457200" y="1371600"/>
            <a:ext cx="8229600" cy="838200"/>
          </a:xfrm>
        </p:spPr>
        <p:txBody>
          <a:bodyPr/>
          <a:lstStyle/>
          <a:p>
            <a:pPr>
              <a:defRPr/>
            </a:pPr>
            <a:r>
              <a:rPr lang="zh-CN" altLang="en-US"/>
              <a:t>语法分析器生成工具</a:t>
            </a:r>
            <a:r>
              <a:rPr lang="en-US" altLang="zh-CN"/>
              <a:t>Yacc(</a:t>
            </a:r>
            <a:r>
              <a:rPr lang="en-US" altLang="zh-CN" i="1"/>
              <a:t>yet another compiler-compiler</a:t>
            </a:r>
            <a:r>
              <a:rPr lang="en-US" altLang="zh-CN"/>
              <a:t>)</a:t>
            </a:r>
          </a:p>
          <a:p>
            <a:pPr lvl="1">
              <a:buFont typeface="Wingdings" pitchFamily="2" charset="2"/>
              <a:buNone/>
              <a:defRPr/>
            </a:pPr>
            <a:endParaRPr lang="zh-CN" altLang="en-US"/>
          </a:p>
        </p:txBody>
      </p:sp>
      <p:sp>
        <p:nvSpPr>
          <p:cNvPr id="4" name="灯片编号占位符 3"/>
          <p:cNvSpPr>
            <a:spLocks noGrp="1"/>
          </p:cNvSpPr>
          <p:nvPr>
            <p:ph type="sldNum" sz="quarter" idx="10"/>
          </p:nvPr>
        </p:nvSpPr>
        <p:spPr/>
        <p:txBody>
          <a:bodyPr/>
          <a:lstStyle/>
          <a:p>
            <a:pPr>
              <a:defRPr/>
            </a:pPr>
            <a:fld id="{66763650-D574-4806-B779-C6F0F265FCE6}" type="slidenum">
              <a:rPr lang="zh-CN" altLang="en-US" smtClean="0"/>
              <a:pPr>
                <a:defRPr/>
              </a:pPr>
              <a:t>89</a:t>
            </a:fld>
            <a:endParaRPr lang="en-US" altLang="zh-CN"/>
          </a:p>
        </p:txBody>
      </p:sp>
      <p:pic>
        <p:nvPicPr>
          <p:cNvPr id="901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0"/>
            <a:ext cx="563880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5562600"/>
            <a:ext cx="468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a:t> </a:t>
            </a:r>
            <a:r>
              <a:rPr lang="zh-CN" altLang="en-US"/>
              <a:t>句柄</a:t>
            </a:r>
          </a:p>
        </p:txBody>
      </p:sp>
      <p:sp>
        <p:nvSpPr>
          <p:cNvPr id="252931" name="Rectangle 3"/>
          <p:cNvSpPr>
            <a:spLocks noGrp="1" noChangeArrowheads="1"/>
          </p:cNvSpPr>
          <p:nvPr>
            <p:ph type="body" sz="half" idx="1"/>
          </p:nvPr>
        </p:nvSpPr>
        <p:spPr>
          <a:xfrm>
            <a:off x="152400" y="1338263"/>
            <a:ext cx="6324600" cy="5291137"/>
          </a:xfrm>
        </p:spPr>
        <p:txBody>
          <a:bodyPr/>
          <a:lstStyle/>
          <a:p>
            <a:pPr marL="342900" lvl="1" indent="-342900" eaLnBrk="1" hangingPunct="1">
              <a:lnSpc>
                <a:spcPct val="110000"/>
              </a:lnSpc>
              <a:buClr>
                <a:schemeClr val="hlink"/>
              </a:buClr>
              <a:buFont typeface="Wingdings" pitchFamily="2" charset="2"/>
              <a:buChar char="v"/>
              <a:defRPr/>
            </a:pPr>
            <a:r>
              <a:rPr lang="zh-CN" altLang="en-US" dirty="0">
                <a:sym typeface="Symbol" pitchFamily="18" charset="2"/>
              </a:rPr>
              <a:t>为了找出一个句型的所有短语，可以构造语法分析树</a:t>
            </a:r>
          </a:p>
          <a:p>
            <a:pPr lvl="1" eaLnBrk="1" hangingPunct="1">
              <a:lnSpc>
                <a:spcPct val="110000"/>
              </a:lnSpc>
              <a:defRPr/>
            </a:pPr>
            <a:r>
              <a:rPr lang="zh-CN" altLang="en-US" sz="2000" dirty="0"/>
              <a:t>句型</a:t>
            </a:r>
            <a:r>
              <a:rPr lang="en-US" altLang="zh-CN" sz="2000" i="1" dirty="0" err="1">
                <a:latin typeface="Times New Roman" pitchFamily="18" charset="0"/>
                <a:cs typeface="Times New Roman" pitchFamily="18" charset="0"/>
              </a:rPr>
              <a:t>id1+id2</a:t>
            </a:r>
            <a:r>
              <a:rPr lang="en-US" altLang="zh-CN" sz="2000" i="1" dirty="0">
                <a:latin typeface="Times New Roman" pitchFamily="18" charset="0"/>
                <a:cs typeface="Times New Roman" pitchFamily="18" charset="0"/>
              </a:rPr>
              <a:t>*</a:t>
            </a:r>
            <a:r>
              <a:rPr lang="en-US" altLang="zh-CN" sz="2000" i="1" dirty="0" err="1">
                <a:latin typeface="Times New Roman" pitchFamily="18" charset="0"/>
                <a:cs typeface="Times New Roman" pitchFamily="18" charset="0"/>
              </a:rPr>
              <a:t>id3</a:t>
            </a:r>
            <a:r>
              <a:rPr lang="zh-CN" altLang="en-US" sz="2000" dirty="0"/>
              <a:t>的短语、直接短语和句柄</a:t>
            </a:r>
          </a:p>
          <a:p>
            <a:pPr eaLnBrk="1" hangingPunct="1">
              <a:lnSpc>
                <a:spcPct val="110000"/>
              </a:lnSpc>
              <a:defRPr/>
            </a:pPr>
            <a:r>
              <a:rPr lang="zh-CN" altLang="en-US" dirty="0"/>
              <a:t>语法树中的叶子与短语、直接短语和句柄有以下关系</a:t>
            </a:r>
          </a:p>
          <a:p>
            <a:pPr lvl="1" eaLnBrk="1" hangingPunct="1">
              <a:lnSpc>
                <a:spcPct val="110000"/>
              </a:lnSpc>
              <a:defRPr/>
            </a:pPr>
            <a:r>
              <a:rPr lang="zh-CN" altLang="en-US" sz="2000" dirty="0"/>
              <a:t>短语：以非终结符为根的子树中所有从左到右的叶子</a:t>
            </a:r>
            <a:endParaRPr lang="en-US" altLang="zh-CN" sz="2000" dirty="0"/>
          </a:p>
          <a:p>
            <a:pPr lvl="2" eaLnBrk="1" hangingPunct="1">
              <a:lnSpc>
                <a:spcPct val="110000"/>
              </a:lnSpc>
              <a:spcBef>
                <a:spcPct val="0"/>
              </a:spcBef>
              <a:defRPr/>
            </a:pPr>
            <a:r>
              <a:rPr lang="zh-CN" altLang="en-US" sz="1600" i="1" dirty="0">
                <a:latin typeface="Times New Roman" pitchFamily="18" charset="0"/>
                <a:cs typeface="Times New Roman" pitchFamily="18" charset="0"/>
                <a:sym typeface="Symbol" pitchFamily="18" charset="2"/>
              </a:rPr>
              <a:t> </a:t>
            </a:r>
            <a:r>
              <a:rPr lang="en-US" altLang="zh-CN" sz="1600" i="1" dirty="0" err="1">
                <a:latin typeface="Times New Roman" pitchFamily="18" charset="0"/>
                <a:cs typeface="Times New Roman" pitchFamily="18" charset="0"/>
                <a:sym typeface="Symbol" pitchFamily="18" charset="2"/>
              </a:rPr>
              <a:t>id1</a:t>
            </a:r>
            <a:r>
              <a:rPr lang="zh-CN" altLang="en-US" sz="1600" i="1" dirty="0">
                <a:latin typeface="Times New Roman" pitchFamily="18" charset="0"/>
                <a:cs typeface="Times New Roman" pitchFamily="18" charset="0"/>
                <a:sym typeface="Symbol" pitchFamily="18" charset="2"/>
              </a:rPr>
              <a:t>，</a:t>
            </a:r>
            <a:r>
              <a:rPr lang="en-US" altLang="zh-CN" sz="1600" i="1" dirty="0" err="1">
                <a:latin typeface="Times New Roman" pitchFamily="18" charset="0"/>
                <a:cs typeface="Times New Roman" pitchFamily="18" charset="0"/>
                <a:sym typeface="Symbol" pitchFamily="18" charset="2"/>
              </a:rPr>
              <a:t>id2</a:t>
            </a:r>
            <a:r>
              <a:rPr lang="en-US" altLang="zh-CN" sz="1600" i="1" dirty="0">
                <a:latin typeface="Times New Roman" pitchFamily="18" charset="0"/>
                <a:cs typeface="Times New Roman" pitchFamily="18" charset="0"/>
                <a:sym typeface="Symbol" pitchFamily="18" charset="2"/>
              </a:rPr>
              <a:t> </a:t>
            </a:r>
            <a:r>
              <a:rPr lang="zh-CN" altLang="en-US" sz="1600" i="1" dirty="0">
                <a:latin typeface="Times New Roman" pitchFamily="18" charset="0"/>
                <a:cs typeface="Times New Roman" pitchFamily="18" charset="0"/>
                <a:sym typeface="Symbol" pitchFamily="18" charset="2"/>
              </a:rPr>
              <a:t>，</a:t>
            </a:r>
            <a:r>
              <a:rPr lang="en-US" altLang="zh-CN" sz="1600" i="1" dirty="0" err="1">
                <a:latin typeface="Times New Roman" pitchFamily="18" charset="0"/>
                <a:cs typeface="Times New Roman" pitchFamily="18" charset="0"/>
                <a:sym typeface="Symbol" pitchFamily="18" charset="2"/>
              </a:rPr>
              <a:t>id3</a:t>
            </a:r>
            <a:r>
              <a:rPr lang="zh-CN" altLang="en-US" sz="1600" i="1" dirty="0">
                <a:latin typeface="Times New Roman" pitchFamily="18" charset="0"/>
                <a:cs typeface="Times New Roman" pitchFamily="18" charset="0"/>
                <a:sym typeface="Symbol" pitchFamily="18" charset="2"/>
              </a:rPr>
              <a:t>， </a:t>
            </a:r>
            <a:r>
              <a:rPr lang="en-US" altLang="zh-CN" sz="1600" i="1" dirty="0" err="1">
                <a:latin typeface="Times New Roman" pitchFamily="18" charset="0"/>
                <a:cs typeface="Times New Roman" pitchFamily="18" charset="0"/>
                <a:sym typeface="Symbol" pitchFamily="18" charset="2"/>
              </a:rPr>
              <a:t>id2</a:t>
            </a:r>
            <a:r>
              <a:rPr lang="en-US" altLang="zh-CN" sz="1600" i="1" dirty="0">
                <a:latin typeface="Times New Roman" pitchFamily="18" charset="0"/>
                <a:cs typeface="Times New Roman" pitchFamily="18" charset="0"/>
                <a:sym typeface="Symbol" pitchFamily="18" charset="2"/>
              </a:rPr>
              <a:t>  </a:t>
            </a:r>
            <a:r>
              <a:rPr lang="en-US" altLang="zh-CN" sz="1600" i="1" dirty="0" err="1">
                <a:latin typeface="Times New Roman" pitchFamily="18" charset="0"/>
                <a:cs typeface="Times New Roman" pitchFamily="18" charset="0"/>
                <a:sym typeface="Symbol" pitchFamily="18" charset="2"/>
              </a:rPr>
              <a:t>id3</a:t>
            </a:r>
            <a:r>
              <a:rPr lang="zh-CN" altLang="en-US" sz="1600" i="1" dirty="0">
                <a:latin typeface="Times New Roman" pitchFamily="18" charset="0"/>
                <a:cs typeface="Times New Roman" pitchFamily="18" charset="0"/>
                <a:sym typeface="Symbol" pitchFamily="18" charset="2"/>
              </a:rPr>
              <a:t>， </a:t>
            </a:r>
            <a:r>
              <a:rPr lang="en-US" altLang="zh-CN" sz="1600" i="1" dirty="0" err="1">
                <a:latin typeface="Times New Roman" pitchFamily="18" charset="0"/>
                <a:cs typeface="Times New Roman" pitchFamily="18" charset="0"/>
                <a:sym typeface="Symbol" pitchFamily="18" charset="2"/>
              </a:rPr>
              <a:t>id1</a:t>
            </a:r>
            <a:r>
              <a:rPr lang="en-US" altLang="zh-CN" sz="1600" i="1" dirty="0">
                <a:latin typeface="Times New Roman" pitchFamily="18" charset="0"/>
                <a:cs typeface="Times New Roman" pitchFamily="18" charset="0"/>
                <a:sym typeface="Symbol" pitchFamily="18" charset="2"/>
              </a:rPr>
              <a:t> + </a:t>
            </a:r>
            <a:r>
              <a:rPr lang="en-US" altLang="zh-CN" sz="1600" i="1" dirty="0" err="1">
                <a:latin typeface="Times New Roman" pitchFamily="18" charset="0"/>
                <a:cs typeface="Times New Roman" pitchFamily="18" charset="0"/>
                <a:sym typeface="Symbol" pitchFamily="18" charset="2"/>
              </a:rPr>
              <a:t>id2</a:t>
            </a:r>
            <a:r>
              <a:rPr lang="en-US" altLang="zh-CN" sz="1600" i="1" dirty="0">
                <a:latin typeface="Times New Roman" pitchFamily="18" charset="0"/>
                <a:cs typeface="Times New Roman" pitchFamily="18" charset="0"/>
                <a:sym typeface="Symbol" pitchFamily="18" charset="2"/>
              </a:rPr>
              <a:t> * </a:t>
            </a:r>
            <a:r>
              <a:rPr lang="en-US" altLang="zh-CN" sz="1600" i="1" dirty="0" err="1">
                <a:latin typeface="Times New Roman" pitchFamily="18" charset="0"/>
                <a:cs typeface="Times New Roman" pitchFamily="18" charset="0"/>
                <a:sym typeface="Symbol" pitchFamily="18" charset="2"/>
              </a:rPr>
              <a:t>id3</a:t>
            </a:r>
            <a:endParaRPr lang="zh-CN" altLang="en-US" sz="1600" i="1" dirty="0" err="1">
              <a:latin typeface="Times New Roman" pitchFamily="18" charset="0"/>
              <a:cs typeface="Times New Roman" pitchFamily="18" charset="0"/>
              <a:sym typeface="Symbol" pitchFamily="18" charset="2"/>
            </a:endParaRPr>
          </a:p>
          <a:p>
            <a:pPr lvl="1" eaLnBrk="1" hangingPunct="1">
              <a:lnSpc>
                <a:spcPct val="110000"/>
              </a:lnSpc>
              <a:defRPr/>
            </a:pPr>
            <a:r>
              <a:rPr lang="zh-CN" altLang="en-US" sz="2000" dirty="0"/>
              <a:t>直接短语：</a:t>
            </a:r>
            <a:r>
              <a:rPr lang="zh-CN" altLang="en-US" sz="2000" dirty="0">
                <a:sym typeface="Symbol" pitchFamily="18" charset="2"/>
              </a:rPr>
              <a:t>若子树仅为两代，则该短语为直接短语</a:t>
            </a:r>
            <a:endParaRPr lang="en-US" altLang="zh-CN" sz="2000" dirty="0"/>
          </a:p>
          <a:p>
            <a:pPr lvl="2" eaLnBrk="1" hangingPunct="1">
              <a:lnSpc>
                <a:spcPct val="110000"/>
              </a:lnSpc>
              <a:defRPr/>
            </a:pPr>
            <a:r>
              <a:rPr lang="en-US" altLang="zh-CN" sz="1600" i="1" dirty="0" err="1">
                <a:latin typeface="Times New Roman" pitchFamily="18" charset="0"/>
                <a:cs typeface="Times New Roman" pitchFamily="18" charset="0"/>
                <a:sym typeface="Symbol" pitchFamily="18" charset="2"/>
              </a:rPr>
              <a:t>id1</a:t>
            </a:r>
            <a:r>
              <a:rPr lang="zh-CN" altLang="en-US" sz="1600" i="1" dirty="0">
                <a:latin typeface="Times New Roman" pitchFamily="18" charset="0"/>
                <a:cs typeface="Times New Roman" pitchFamily="18" charset="0"/>
                <a:sym typeface="Symbol" pitchFamily="18" charset="2"/>
              </a:rPr>
              <a:t>，</a:t>
            </a:r>
            <a:r>
              <a:rPr lang="en-US" altLang="zh-CN" sz="1600" i="1" dirty="0" err="1">
                <a:latin typeface="Times New Roman" pitchFamily="18" charset="0"/>
                <a:cs typeface="Times New Roman" pitchFamily="18" charset="0"/>
                <a:sym typeface="Symbol" pitchFamily="18" charset="2"/>
              </a:rPr>
              <a:t>id2</a:t>
            </a:r>
            <a:r>
              <a:rPr lang="en-US" altLang="zh-CN" sz="1600" i="1" dirty="0">
                <a:latin typeface="Times New Roman" pitchFamily="18" charset="0"/>
                <a:cs typeface="Times New Roman" pitchFamily="18" charset="0"/>
                <a:sym typeface="Symbol" pitchFamily="18" charset="2"/>
              </a:rPr>
              <a:t> </a:t>
            </a:r>
            <a:r>
              <a:rPr lang="zh-CN" altLang="en-US" sz="1600" i="1" dirty="0">
                <a:latin typeface="Times New Roman" pitchFamily="18" charset="0"/>
                <a:cs typeface="Times New Roman" pitchFamily="18" charset="0"/>
                <a:sym typeface="Symbol" pitchFamily="18" charset="2"/>
              </a:rPr>
              <a:t>，</a:t>
            </a:r>
            <a:r>
              <a:rPr lang="en-US" altLang="zh-CN" sz="1600" i="1" dirty="0" err="1">
                <a:latin typeface="Times New Roman" pitchFamily="18" charset="0"/>
                <a:cs typeface="Times New Roman" pitchFamily="18" charset="0"/>
                <a:sym typeface="Symbol" pitchFamily="18" charset="2"/>
              </a:rPr>
              <a:t>id3</a:t>
            </a:r>
            <a:endParaRPr lang="zh-CN" altLang="en-US" sz="1600" i="1" dirty="0">
              <a:latin typeface="Times New Roman" pitchFamily="18" charset="0"/>
              <a:cs typeface="Times New Roman" pitchFamily="18" charset="0"/>
              <a:sym typeface="Symbol" pitchFamily="18" charset="2"/>
            </a:endParaRPr>
          </a:p>
          <a:p>
            <a:pPr lvl="1" eaLnBrk="1" hangingPunct="1">
              <a:lnSpc>
                <a:spcPct val="110000"/>
              </a:lnSpc>
              <a:defRPr/>
            </a:pPr>
            <a:r>
              <a:rPr lang="zh-CN" altLang="en-US" sz="2000" dirty="0"/>
              <a:t>句柄：</a:t>
            </a:r>
            <a:r>
              <a:rPr lang="zh-CN" altLang="en-US" sz="2000" dirty="0">
                <a:sym typeface="Symbol" pitchFamily="18" charset="2"/>
              </a:rPr>
              <a:t>最左仅为两代的子树的直接短语为句柄</a:t>
            </a:r>
            <a:endParaRPr lang="en-US" altLang="zh-CN" sz="2000" dirty="0"/>
          </a:p>
          <a:p>
            <a:pPr lvl="2" eaLnBrk="1" hangingPunct="1">
              <a:lnSpc>
                <a:spcPct val="110000"/>
              </a:lnSpc>
              <a:defRPr/>
            </a:pPr>
            <a:r>
              <a:rPr lang="en-US" altLang="zh-CN" sz="1600" i="1" dirty="0" err="1">
                <a:latin typeface="Times New Roman" pitchFamily="18" charset="0"/>
                <a:cs typeface="Times New Roman" pitchFamily="18" charset="0"/>
                <a:sym typeface="Symbol" pitchFamily="18" charset="2"/>
              </a:rPr>
              <a:t>id</a:t>
            </a:r>
            <a:r>
              <a:rPr lang="en-US" altLang="zh-CN" sz="1600" i="1" baseline="-25000" dirty="0" err="1">
                <a:latin typeface="Times New Roman" pitchFamily="18" charset="0"/>
                <a:cs typeface="Times New Roman" pitchFamily="18" charset="0"/>
                <a:sym typeface="Symbol" pitchFamily="18" charset="2"/>
              </a:rPr>
              <a:t>1</a:t>
            </a:r>
            <a:endParaRPr lang="zh-CN" altLang="en-US" sz="1600" i="1" dirty="0">
              <a:latin typeface="Times New Roman" pitchFamily="18" charset="0"/>
              <a:cs typeface="Times New Roman" pitchFamily="18" charset="0"/>
            </a:endParaRPr>
          </a:p>
        </p:txBody>
      </p:sp>
      <p:grpSp>
        <p:nvGrpSpPr>
          <p:cNvPr id="2" name="Group 7"/>
          <p:cNvGrpSpPr>
            <a:grpSpLocks noChangeAspect="1"/>
          </p:cNvGrpSpPr>
          <p:nvPr/>
        </p:nvGrpSpPr>
        <p:grpSpPr bwMode="auto">
          <a:xfrm>
            <a:off x="6477000" y="2286000"/>
            <a:ext cx="2400300" cy="3030538"/>
            <a:chOff x="3145" y="11751"/>
            <a:chExt cx="2195" cy="2775"/>
          </a:xfrm>
        </p:grpSpPr>
        <p:sp>
          <p:nvSpPr>
            <p:cNvPr id="11269" name="AutoShape 8"/>
            <p:cNvSpPr>
              <a:spLocks noChangeAspect="1" noChangeArrowheads="1"/>
            </p:cNvSpPr>
            <p:nvPr/>
          </p:nvSpPr>
          <p:spPr bwMode="auto">
            <a:xfrm>
              <a:off x="3145" y="11751"/>
              <a:ext cx="2191" cy="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endParaRPr lang="zh-CN" altLang="en-US" sz="1800" b="1" i="1">
                <a:solidFill>
                  <a:srgbClr val="FF0000"/>
                </a:solidFill>
                <a:latin typeface="Times New Roman" pitchFamily="18" charset="0"/>
              </a:endParaRPr>
            </a:p>
          </p:txBody>
        </p:sp>
        <p:sp>
          <p:nvSpPr>
            <p:cNvPr id="11270" name="Rectangle 9"/>
            <p:cNvSpPr>
              <a:spLocks noChangeArrowheads="1"/>
            </p:cNvSpPr>
            <p:nvPr/>
          </p:nvSpPr>
          <p:spPr bwMode="auto">
            <a:xfrm>
              <a:off x="3878" y="11751"/>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E1</a:t>
              </a:r>
            </a:p>
          </p:txBody>
        </p:sp>
        <p:sp>
          <p:nvSpPr>
            <p:cNvPr id="11271" name="Line 10"/>
            <p:cNvSpPr>
              <a:spLocks noChangeShapeType="1"/>
            </p:cNvSpPr>
            <p:nvPr/>
          </p:nvSpPr>
          <p:spPr bwMode="auto">
            <a:xfrm flipH="1">
              <a:off x="3447" y="12038"/>
              <a:ext cx="391"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 name="Line 11"/>
            <p:cNvSpPr>
              <a:spLocks noChangeShapeType="1"/>
            </p:cNvSpPr>
            <p:nvPr/>
          </p:nvSpPr>
          <p:spPr bwMode="auto">
            <a:xfrm>
              <a:off x="4045" y="12038"/>
              <a:ext cx="391" cy="2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Rectangle 12"/>
            <p:cNvSpPr>
              <a:spLocks noChangeArrowheads="1"/>
            </p:cNvSpPr>
            <p:nvPr/>
          </p:nvSpPr>
          <p:spPr bwMode="auto">
            <a:xfrm>
              <a:off x="3301" y="12261"/>
              <a:ext cx="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E2</a:t>
              </a:r>
            </a:p>
          </p:txBody>
        </p:sp>
        <p:grpSp>
          <p:nvGrpSpPr>
            <p:cNvPr id="11274" name="Group 13"/>
            <p:cNvGrpSpPr>
              <a:grpSpLocks/>
            </p:cNvGrpSpPr>
            <p:nvPr/>
          </p:nvGrpSpPr>
          <p:grpSpPr bwMode="auto">
            <a:xfrm>
              <a:off x="3866" y="12063"/>
              <a:ext cx="235" cy="513"/>
              <a:chOff x="3866" y="12063"/>
              <a:chExt cx="235" cy="513"/>
            </a:xfrm>
          </p:grpSpPr>
          <p:sp>
            <p:nvSpPr>
              <p:cNvPr id="11295" name="Line 14"/>
              <p:cNvSpPr>
                <a:spLocks noChangeShapeType="1"/>
              </p:cNvSpPr>
              <p:nvPr/>
            </p:nvSpPr>
            <p:spPr bwMode="auto">
              <a:xfrm flipH="1">
                <a:off x="3953" y="12063"/>
                <a:ext cx="3" cy="2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6" name="Rectangle 15"/>
              <p:cNvSpPr>
                <a:spLocks noChangeArrowheads="1"/>
              </p:cNvSpPr>
              <p:nvPr/>
            </p:nvSpPr>
            <p:spPr bwMode="auto">
              <a:xfrm>
                <a:off x="3866" y="12249"/>
                <a:ext cx="2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a:t>
                </a:r>
              </a:p>
            </p:txBody>
          </p:sp>
        </p:grpSp>
        <p:sp>
          <p:nvSpPr>
            <p:cNvPr id="11275" name="Rectangle 16"/>
            <p:cNvSpPr>
              <a:spLocks noChangeArrowheads="1"/>
            </p:cNvSpPr>
            <p:nvPr/>
          </p:nvSpPr>
          <p:spPr bwMode="auto">
            <a:xfrm>
              <a:off x="4410" y="12249"/>
              <a:ext cx="3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T1</a:t>
              </a:r>
            </a:p>
          </p:txBody>
        </p:sp>
        <p:sp>
          <p:nvSpPr>
            <p:cNvPr id="11276" name="Line 17"/>
            <p:cNvSpPr>
              <a:spLocks noChangeShapeType="1"/>
            </p:cNvSpPr>
            <p:nvPr/>
          </p:nvSpPr>
          <p:spPr bwMode="auto">
            <a:xfrm flipH="1">
              <a:off x="4007" y="12568"/>
              <a:ext cx="391"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7" name="Line 18"/>
            <p:cNvSpPr>
              <a:spLocks noChangeShapeType="1"/>
            </p:cNvSpPr>
            <p:nvPr/>
          </p:nvSpPr>
          <p:spPr bwMode="auto">
            <a:xfrm>
              <a:off x="4633" y="12566"/>
              <a:ext cx="391" cy="2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8" name="Rectangle 19"/>
            <p:cNvSpPr>
              <a:spLocks noChangeArrowheads="1"/>
            </p:cNvSpPr>
            <p:nvPr/>
          </p:nvSpPr>
          <p:spPr bwMode="auto">
            <a:xfrm>
              <a:off x="3927" y="12750"/>
              <a:ext cx="31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T3</a:t>
              </a:r>
            </a:p>
          </p:txBody>
        </p:sp>
        <p:sp>
          <p:nvSpPr>
            <p:cNvPr id="11279" name="Rectangle 20"/>
            <p:cNvSpPr>
              <a:spLocks noChangeArrowheads="1"/>
            </p:cNvSpPr>
            <p:nvPr/>
          </p:nvSpPr>
          <p:spPr bwMode="auto">
            <a:xfrm>
              <a:off x="4984" y="12778"/>
              <a:ext cx="35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F2</a:t>
              </a:r>
            </a:p>
          </p:txBody>
        </p:sp>
        <p:sp>
          <p:nvSpPr>
            <p:cNvPr id="11280" name="Line 21"/>
            <p:cNvSpPr>
              <a:spLocks noChangeShapeType="1"/>
            </p:cNvSpPr>
            <p:nvPr/>
          </p:nvSpPr>
          <p:spPr bwMode="auto">
            <a:xfrm flipH="1">
              <a:off x="3354" y="12566"/>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Rectangle 22"/>
            <p:cNvSpPr>
              <a:spLocks noChangeArrowheads="1"/>
            </p:cNvSpPr>
            <p:nvPr/>
          </p:nvSpPr>
          <p:spPr bwMode="auto">
            <a:xfrm>
              <a:off x="3145" y="12838"/>
              <a:ext cx="31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T2</a:t>
              </a:r>
            </a:p>
          </p:txBody>
        </p:sp>
        <p:sp>
          <p:nvSpPr>
            <p:cNvPr id="11282" name="Line 23"/>
            <p:cNvSpPr>
              <a:spLocks noChangeShapeType="1"/>
            </p:cNvSpPr>
            <p:nvPr/>
          </p:nvSpPr>
          <p:spPr bwMode="auto">
            <a:xfrm flipH="1">
              <a:off x="4484" y="12588"/>
              <a:ext cx="55" cy="40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Rectangle 24"/>
            <p:cNvSpPr>
              <a:spLocks noChangeArrowheads="1"/>
            </p:cNvSpPr>
            <p:nvPr/>
          </p:nvSpPr>
          <p:spPr bwMode="auto">
            <a:xfrm>
              <a:off x="4397" y="12973"/>
              <a:ext cx="15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zh-CN" altLang="en-US" sz="1800" b="1" i="1">
                  <a:solidFill>
                    <a:srgbClr val="FF0000"/>
                  </a:solidFill>
                  <a:latin typeface="Times New Roman" pitchFamily="18" charset="0"/>
                  <a:ea typeface="宋体" charset="-122"/>
                </a:rPr>
                <a:t>*</a:t>
              </a:r>
            </a:p>
          </p:txBody>
        </p:sp>
        <p:grpSp>
          <p:nvGrpSpPr>
            <p:cNvPr id="11284" name="Group 25"/>
            <p:cNvGrpSpPr>
              <a:grpSpLocks/>
            </p:cNvGrpSpPr>
            <p:nvPr/>
          </p:nvGrpSpPr>
          <p:grpSpPr bwMode="auto">
            <a:xfrm>
              <a:off x="3145" y="13245"/>
              <a:ext cx="313" cy="601"/>
              <a:chOff x="3353" y="12775"/>
              <a:chExt cx="313" cy="601"/>
            </a:xfrm>
          </p:grpSpPr>
          <p:sp>
            <p:nvSpPr>
              <p:cNvPr id="11293" name="Line 26"/>
              <p:cNvSpPr>
                <a:spLocks noChangeShapeType="1"/>
              </p:cNvSpPr>
              <p:nvPr/>
            </p:nvSpPr>
            <p:spPr bwMode="auto">
              <a:xfrm flipH="1">
                <a:off x="3563" y="12775"/>
                <a:ext cx="3"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4" name="Rectangle 27"/>
              <p:cNvSpPr>
                <a:spLocks noChangeArrowheads="1"/>
              </p:cNvSpPr>
              <p:nvPr/>
            </p:nvSpPr>
            <p:spPr bwMode="auto">
              <a:xfrm>
                <a:off x="3353" y="13047"/>
                <a:ext cx="31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F1</a:t>
                </a:r>
              </a:p>
            </p:txBody>
          </p:sp>
        </p:grpSp>
        <p:sp>
          <p:nvSpPr>
            <p:cNvPr id="11285" name="Line 28"/>
            <p:cNvSpPr>
              <a:spLocks noChangeShapeType="1"/>
            </p:cNvSpPr>
            <p:nvPr/>
          </p:nvSpPr>
          <p:spPr bwMode="auto">
            <a:xfrm flipH="1">
              <a:off x="3354" y="13925"/>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6" name="Rectangle 29"/>
            <p:cNvSpPr>
              <a:spLocks noChangeArrowheads="1"/>
            </p:cNvSpPr>
            <p:nvPr/>
          </p:nvSpPr>
          <p:spPr bwMode="auto">
            <a:xfrm>
              <a:off x="3145" y="14196"/>
              <a:ext cx="3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id1</a:t>
              </a:r>
            </a:p>
          </p:txBody>
        </p:sp>
        <p:sp>
          <p:nvSpPr>
            <p:cNvPr id="11287" name="Line 30"/>
            <p:cNvSpPr>
              <a:spLocks noChangeShapeType="1"/>
            </p:cNvSpPr>
            <p:nvPr/>
          </p:nvSpPr>
          <p:spPr bwMode="auto">
            <a:xfrm flipH="1">
              <a:off x="3980" y="13109"/>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8" name="Rectangle 31"/>
            <p:cNvSpPr>
              <a:spLocks noChangeArrowheads="1"/>
            </p:cNvSpPr>
            <p:nvPr/>
          </p:nvSpPr>
          <p:spPr bwMode="auto">
            <a:xfrm>
              <a:off x="3771" y="13517"/>
              <a:ext cx="31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just"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F3</a:t>
              </a:r>
            </a:p>
          </p:txBody>
        </p:sp>
        <p:sp>
          <p:nvSpPr>
            <p:cNvPr id="11289" name="Line 32"/>
            <p:cNvSpPr>
              <a:spLocks noChangeShapeType="1"/>
            </p:cNvSpPr>
            <p:nvPr/>
          </p:nvSpPr>
          <p:spPr bwMode="auto">
            <a:xfrm flipH="1">
              <a:off x="3980" y="13925"/>
              <a:ext cx="4"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Rectangle 33"/>
            <p:cNvSpPr>
              <a:spLocks noChangeArrowheads="1"/>
            </p:cNvSpPr>
            <p:nvPr/>
          </p:nvSpPr>
          <p:spPr bwMode="auto">
            <a:xfrm>
              <a:off x="3771" y="14196"/>
              <a:ext cx="3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id2</a:t>
              </a:r>
            </a:p>
          </p:txBody>
        </p:sp>
        <p:sp>
          <p:nvSpPr>
            <p:cNvPr id="11291" name="Line 36"/>
            <p:cNvSpPr>
              <a:spLocks noChangeShapeType="1"/>
            </p:cNvSpPr>
            <p:nvPr/>
          </p:nvSpPr>
          <p:spPr bwMode="auto">
            <a:xfrm>
              <a:off x="5090" y="13077"/>
              <a:ext cx="42"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Rectangle 37"/>
            <p:cNvSpPr>
              <a:spLocks noChangeArrowheads="1"/>
            </p:cNvSpPr>
            <p:nvPr/>
          </p:nvSpPr>
          <p:spPr bwMode="auto">
            <a:xfrm>
              <a:off x="5027" y="13426"/>
              <a:ext cx="3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algn="ctr" eaLnBrk="1" hangingPunct="1">
                <a:lnSpc>
                  <a:spcPct val="100000"/>
                </a:lnSpc>
                <a:spcBef>
                  <a:spcPct val="0"/>
                </a:spcBef>
                <a:buClrTx/>
                <a:buFontTx/>
                <a:buNone/>
              </a:pPr>
              <a:r>
                <a:rPr lang="en-US" altLang="zh-CN" sz="1800" b="1" i="1">
                  <a:solidFill>
                    <a:srgbClr val="FF0000"/>
                  </a:solidFill>
                  <a:latin typeface="Times New Roman" pitchFamily="18" charset="0"/>
                  <a:ea typeface="宋体" charset="-122"/>
                </a:rPr>
                <a:t>id3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52931">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52931">
                                            <p:txEl>
                                              <p:pRg st="3" end="3"/>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52931">
                                            <p:txEl>
                                              <p:pRg st="4" end="4"/>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52931">
                                            <p:txEl>
                                              <p:pRg st="5" end="5"/>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52931">
                                            <p:txEl>
                                              <p:pRg st="6" end="6"/>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52931">
                                            <p:txEl>
                                              <p:pRg st="7" end="7"/>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529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en-US" altLang="zh-CN"/>
              <a:t>Yacc</a:t>
            </a:r>
            <a:r>
              <a:rPr lang="zh-CN" altLang="en-US"/>
              <a:t>源程序</a:t>
            </a:r>
          </a:p>
        </p:txBody>
      </p:sp>
      <p:sp>
        <p:nvSpPr>
          <p:cNvPr id="91139" name="内容占位符 2"/>
          <p:cNvSpPr>
            <a:spLocks noGrp="1"/>
          </p:cNvSpPr>
          <p:nvPr>
            <p:ph idx="1"/>
          </p:nvPr>
        </p:nvSpPr>
        <p:spPr>
          <a:xfrm>
            <a:off x="457200" y="1371600"/>
            <a:ext cx="8077200" cy="5092700"/>
          </a:xfrm>
          <a:ln>
            <a:solidFill>
              <a:schemeClr val="accent1"/>
            </a:solidFill>
          </a:ln>
        </p:spPr>
        <p:txBody>
          <a:bodyPr/>
          <a:lstStyle/>
          <a:p>
            <a:pPr>
              <a:defRPr/>
            </a:pPr>
            <a:r>
              <a:rPr lang="zh-CN" altLang="en-US" dirty="0"/>
              <a:t>声明</a:t>
            </a:r>
            <a:endParaRPr lang="en-US" altLang="zh-CN" dirty="0"/>
          </a:p>
          <a:p>
            <a:pPr lvl="1">
              <a:defRPr/>
            </a:pPr>
            <a:r>
              <a:rPr lang="zh-CN" altLang="en-US" dirty="0"/>
              <a:t>通常的</a:t>
            </a:r>
            <a:r>
              <a:rPr lang="en-US" altLang="zh-CN" dirty="0"/>
              <a:t>C</a:t>
            </a:r>
            <a:r>
              <a:rPr lang="zh-CN" altLang="en-US" dirty="0"/>
              <a:t>声明</a:t>
            </a:r>
            <a:endParaRPr lang="en-US" altLang="zh-CN" dirty="0"/>
          </a:p>
          <a:p>
            <a:pPr lvl="1">
              <a:defRPr/>
            </a:pPr>
            <a:r>
              <a:rPr lang="zh-CN" altLang="en-US" dirty="0"/>
              <a:t>词法单元的声明</a:t>
            </a:r>
            <a:endParaRPr lang="en-US" altLang="zh-CN" dirty="0"/>
          </a:p>
          <a:p>
            <a:pPr>
              <a:defRPr/>
            </a:pPr>
            <a:r>
              <a:rPr lang="zh-CN" altLang="en-US" dirty="0"/>
              <a:t>翻译规则</a:t>
            </a:r>
            <a:endParaRPr lang="en-US" altLang="zh-CN" dirty="0"/>
          </a:p>
          <a:p>
            <a:pPr lvl="1">
              <a:defRPr/>
            </a:pPr>
            <a:r>
              <a:rPr lang="zh-CN" altLang="en-US" dirty="0"/>
              <a:t>每个规则由一个文法产生式和一个相关联的语义动作组成</a:t>
            </a:r>
            <a:endParaRPr lang="en-US" altLang="zh-CN" dirty="0"/>
          </a:p>
          <a:p>
            <a:pPr lvl="1">
              <a:defRPr/>
            </a:pPr>
            <a:r>
              <a:rPr lang="zh-CN" altLang="en-US" dirty="0"/>
              <a:t>一个</a:t>
            </a:r>
            <a:r>
              <a:rPr lang="en-US" altLang="zh-CN" dirty="0" err="1"/>
              <a:t>Yacc</a:t>
            </a:r>
            <a:r>
              <a:rPr lang="zh-CN" altLang="en-US" dirty="0"/>
              <a:t>语义动作是一个</a:t>
            </a:r>
            <a:r>
              <a:rPr lang="en-US" altLang="zh-CN" dirty="0"/>
              <a:t>C</a:t>
            </a:r>
            <a:r>
              <a:rPr lang="zh-CN" altLang="en-US" dirty="0"/>
              <a:t>语句序列</a:t>
            </a:r>
            <a:endParaRPr lang="en-US" altLang="zh-CN" dirty="0"/>
          </a:p>
          <a:p>
            <a:pPr>
              <a:defRPr/>
            </a:pPr>
            <a:r>
              <a:rPr lang="zh-CN" altLang="en-US" dirty="0"/>
              <a:t>辅助性</a:t>
            </a:r>
            <a:r>
              <a:rPr lang="en-US" altLang="zh-CN" dirty="0"/>
              <a:t>C</a:t>
            </a:r>
            <a:r>
              <a:rPr lang="zh-CN" altLang="en-US" dirty="0"/>
              <a:t>语言例程</a:t>
            </a:r>
          </a:p>
          <a:p>
            <a:pPr lvl="1">
              <a:defRPr/>
            </a:pPr>
            <a:r>
              <a:rPr lang="zh-CN" altLang="en-US" dirty="0"/>
              <a:t>必须提供一个名为</a:t>
            </a:r>
            <a:r>
              <a:rPr lang="en-US" altLang="zh-CN" dirty="0" err="1"/>
              <a:t>yylex</a:t>
            </a:r>
            <a:r>
              <a:rPr lang="en-US" altLang="zh-CN" dirty="0"/>
              <a:t>()</a:t>
            </a:r>
            <a:r>
              <a:rPr lang="zh-CN" altLang="en-US" dirty="0"/>
              <a:t>的词法分析器，通常是由</a:t>
            </a:r>
            <a:r>
              <a:rPr lang="en-US" altLang="zh-CN" dirty="0" err="1"/>
              <a:t>Lex</a:t>
            </a:r>
            <a:r>
              <a:rPr lang="zh-CN" altLang="en-US" dirty="0"/>
              <a:t>生成的</a:t>
            </a:r>
            <a:endParaRPr lang="en-US" altLang="zh-CN" dirty="0"/>
          </a:p>
          <a:p>
            <a:pPr lvl="1">
              <a:defRPr/>
            </a:pPr>
            <a:r>
              <a:rPr lang="zh-CN" altLang="en-US" dirty="0"/>
              <a:t>还可以添加错误恢复例程等</a:t>
            </a:r>
            <a:endParaRPr lang="en-US" altLang="zh-CN" dirty="0"/>
          </a:p>
          <a:p>
            <a:pPr lvl="2">
              <a:defRPr/>
            </a:pPr>
            <a:endParaRPr lang="zh-CN" altLang="en-US" dirty="0"/>
          </a:p>
        </p:txBody>
      </p:sp>
      <p:sp>
        <p:nvSpPr>
          <p:cNvPr id="4" name="灯片编号占位符 3"/>
          <p:cNvSpPr>
            <a:spLocks noGrp="1"/>
          </p:cNvSpPr>
          <p:nvPr>
            <p:ph type="sldNum" sz="quarter" idx="10"/>
          </p:nvPr>
        </p:nvSpPr>
        <p:spPr/>
        <p:txBody>
          <a:bodyPr/>
          <a:lstStyle/>
          <a:p>
            <a:pPr>
              <a:defRPr/>
            </a:pPr>
            <a:fld id="{7469152F-F652-4372-8604-5A08E3B765A7}" type="slidenum">
              <a:rPr lang="zh-CN" altLang="en-US" smtClean="0"/>
              <a:pPr>
                <a:defRPr/>
              </a:pPr>
              <a:t>90</a:t>
            </a:fld>
            <a:endParaRPr lang="en-US" altLang="zh-CN"/>
          </a:p>
        </p:txBody>
      </p:sp>
      <p:pic>
        <p:nvPicPr>
          <p:cNvPr id="177154" name="Picture 2"/>
          <p:cNvPicPr>
            <a:picLocks noChangeAspect="1" noChangeArrowheads="1"/>
          </p:cNvPicPr>
          <p:nvPr/>
        </p:nvPicPr>
        <p:blipFill>
          <a:blip r:embed="rId2"/>
          <a:srcRect/>
          <a:stretch>
            <a:fillRect/>
          </a:stretch>
        </p:blipFill>
        <p:spPr bwMode="auto">
          <a:xfrm>
            <a:off x="4724400" y="1371600"/>
            <a:ext cx="2819400" cy="1758950"/>
          </a:xfrm>
          <a:prstGeom prst="rect">
            <a:avLst/>
          </a:prstGeom>
          <a:noFill/>
          <a:ln w="9525">
            <a:solidFill>
              <a:schemeClr val="accent5">
                <a:lumMod val="40000"/>
                <a:lumOff val="60000"/>
              </a:schemeClr>
            </a:solid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标题 4"/>
          <p:cNvSpPr>
            <a:spLocks noGrp="1"/>
          </p:cNvSpPr>
          <p:nvPr>
            <p:ph type="title"/>
          </p:nvPr>
        </p:nvSpPr>
        <p:spPr>
          <a:xfrm>
            <a:off x="381000" y="381000"/>
            <a:ext cx="2895600" cy="563563"/>
          </a:xfrm>
        </p:spPr>
        <p:txBody>
          <a:bodyPr/>
          <a:lstStyle/>
          <a:p>
            <a:pPr algn="l"/>
            <a:r>
              <a:rPr lang="zh-CN" altLang="en-US"/>
              <a:t>例</a:t>
            </a:r>
            <a:r>
              <a:rPr lang="en-US" altLang="zh-CN"/>
              <a:t>……Yacc</a:t>
            </a:r>
            <a:r>
              <a:rPr lang="zh-CN" altLang="en-US"/>
              <a:t>源程序</a:t>
            </a:r>
          </a:p>
        </p:txBody>
      </p:sp>
      <p:pic>
        <p:nvPicPr>
          <p:cNvPr id="178178" name="Picture 2"/>
          <p:cNvPicPr>
            <a:picLocks noChangeAspect="1" noChangeArrowheads="1"/>
          </p:cNvPicPr>
          <p:nvPr/>
        </p:nvPicPr>
        <p:blipFill>
          <a:blip r:embed="rId2"/>
          <a:srcRect/>
          <a:stretch>
            <a:fillRect/>
          </a:stretch>
        </p:blipFill>
        <p:spPr bwMode="auto">
          <a:xfrm>
            <a:off x="304800" y="2514600"/>
            <a:ext cx="2973388" cy="1066800"/>
          </a:xfrm>
          <a:prstGeom prst="rect">
            <a:avLst/>
          </a:prstGeom>
          <a:noFill/>
          <a:ln w="9525">
            <a:solidFill>
              <a:schemeClr val="accent5">
                <a:lumMod val="40000"/>
                <a:lumOff val="60000"/>
              </a:schemeClr>
            </a:solidFill>
            <a:miter lim="800000"/>
            <a:headEnd/>
            <a:tailEnd/>
          </a:ln>
          <a:effectLst/>
        </p:spPr>
      </p:pic>
      <p:pic>
        <p:nvPicPr>
          <p:cNvPr id="178179" name="Picture 3"/>
          <p:cNvPicPr>
            <a:picLocks noChangeAspect="1" noChangeArrowheads="1"/>
          </p:cNvPicPr>
          <p:nvPr/>
        </p:nvPicPr>
        <p:blipFill>
          <a:blip r:embed="rId3"/>
          <a:srcRect/>
          <a:stretch>
            <a:fillRect/>
          </a:stretch>
        </p:blipFill>
        <p:spPr bwMode="auto">
          <a:xfrm>
            <a:off x="3581400" y="76200"/>
            <a:ext cx="5486400" cy="6697663"/>
          </a:xfrm>
          <a:prstGeom prst="rect">
            <a:avLst/>
          </a:prstGeom>
          <a:noFill/>
          <a:ln w="9525">
            <a:solidFill>
              <a:schemeClr val="accent5">
                <a:lumMod val="40000"/>
                <a:lumOff val="60000"/>
              </a:schemeClr>
            </a:solidFill>
            <a:miter lim="800000"/>
            <a:headEnd/>
            <a:tailEnd/>
          </a:ln>
          <a:effectLst/>
        </p:spPr>
      </p:pic>
      <p:cxnSp>
        <p:nvCxnSpPr>
          <p:cNvPr id="10" name="直接连接符 9"/>
          <p:cNvCxnSpPr/>
          <p:nvPr/>
        </p:nvCxnSpPr>
        <p:spPr>
          <a:xfrm>
            <a:off x="3581400" y="1219200"/>
            <a:ext cx="5562600" cy="1588"/>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81400" y="4267200"/>
            <a:ext cx="5562600" cy="1588"/>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614362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847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副标题 3"/>
          <p:cNvSpPr>
            <a:spLocks noGrp="1"/>
          </p:cNvSpPr>
          <p:nvPr>
            <p:ph type="subTitle" idx="1"/>
          </p:nvPr>
        </p:nvSpPr>
        <p:spPr/>
        <p:txBody>
          <a:bodyPr/>
          <a:lstStyle/>
          <a:p>
            <a:endParaRPr lang="zh-CN" altLang="en-US"/>
          </a:p>
        </p:txBody>
      </p:sp>
      <p:sp>
        <p:nvSpPr>
          <p:cNvPr id="93187" name="标题 2"/>
          <p:cNvSpPr>
            <a:spLocks noGrp="1"/>
          </p:cNvSpPr>
          <p:nvPr>
            <p:ph type="ctrTitle"/>
          </p:nvPr>
        </p:nvSpPr>
        <p:spPr/>
        <p:txBody>
          <a:bodyPr/>
          <a:lstStyle/>
          <a:p>
            <a:r>
              <a:rPr lang="zh-CN" altLang="en-US"/>
              <a:t>本章小结</a:t>
            </a:r>
          </a:p>
        </p:txBody>
      </p:sp>
      <p:sp>
        <p:nvSpPr>
          <p:cNvPr id="9318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20000"/>
              </a:spcBef>
              <a:buClr>
                <a:schemeClr val="hlink"/>
              </a:buClr>
              <a:buFont typeface="Wingdings" pitchFamily="2" charset="2"/>
              <a:buChar char="v"/>
              <a:defRPr sz="2400">
                <a:solidFill>
                  <a:schemeClr val="tx1"/>
                </a:solidFill>
                <a:latin typeface="Verdana" pitchFamily="34" charset="0"/>
                <a:ea typeface="华文新魏" pitchFamily="2" charset="-122"/>
              </a:defRPr>
            </a:lvl1pPr>
            <a:lvl2pPr marL="742950" indent="-285750" eaLnBrk="0" hangingPunct="0">
              <a:lnSpc>
                <a:spcPct val="120000"/>
              </a:lnSpc>
              <a:spcBef>
                <a:spcPct val="20000"/>
              </a:spcBef>
              <a:buClr>
                <a:schemeClr val="accent1"/>
              </a:buClr>
              <a:buFont typeface="Wingdings" pitchFamily="2" charset="2"/>
              <a:buChar char="§"/>
              <a:defRPr sz="2200">
                <a:solidFill>
                  <a:schemeClr val="tx1"/>
                </a:solidFill>
                <a:latin typeface="Verdana" pitchFamily="34" charset="0"/>
                <a:ea typeface="华文新魏" pitchFamily="2" charset="-122"/>
              </a:defRPr>
            </a:lvl2pPr>
            <a:lvl3pPr marL="1143000" indent="-228600" eaLnBrk="0" hangingPunct="0">
              <a:lnSpc>
                <a:spcPct val="120000"/>
              </a:lnSpc>
              <a:spcBef>
                <a:spcPct val="20000"/>
              </a:spcBef>
              <a:buClr>
                <a:schemeClr val="tx1"/>
              </a:buClr>
              <a:buChar char="•"/>
              <a:defRPr sz="2000">
                <a:solidFill>
                  <a:schemeClr val="tx1"/>
                </a:solidFill>
                <a:latin typeface="Verdana" pitchFamily="34" charset="0"/>
                <a:ea typeface="华文新魏" pitchFamily="2" charset="-122"/>
              </a:defRPr>
            </a:lvl3pPr>
            <a:lvl4pPr marL="1600200" indent="-228600" eaLnBrk="0" hangingPunct="0">
              <a:lnSpc>
                <a:spcPct val="120000"/>
              </a:lnSpc>
              <a:spcBef>
                <a:spcPct val="20000"/>
              </a:spcBef>
              <a:buChar char="–"/>
              <a:defRPr sz="2000">
                <a:solidFill>
                  <a:schemeClr val="tx1"/>
                </a:solidFill>
                <a:latin typeface="Verdana" pitchFamily="34" charset="0"/>
                <a:ea typeface="华文新魏" pitchFamily="2" charset="-122"/>
              </a:defRPr>
            </a:lvl4pPr>
            <a:lvl5pPr marL="2057400" indent="-228600" eaLnBrk="0" hangingPunct="0">
              <a:lnSpc>
                <a:spcPct val="120000"/>
              </a:lnSpc>
              <a:spcBef>
                <a:spcPct val="20000"/>
              </a:spcBef>
              <a:buChar char="»"/>
              <a:defRPr sz="2000">
                <a:solidFill>
                  <a:schemeClr val="tx1"/>
                </a:solidFill>
                <a:latin typeface="Verdana" pitchFamily="34" charset="0"/>
                <a:ea typeface="华文新魏"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Verdana" pitchFamily="34" charset="0"/>
                <a:ea typeface="华文新魏" pitchFamily="2" charset="-122"/>
              </a:defRPr>
            </a:lvl9pPr>
          </a:lstStyle>
          <a:p>
            <a:pPr eaLnBrk="1" hangingPunct="1">
              <a:lnSpc>
                <a:spcPct val="100000"/>
              </a:lnSpc>
              <a:spcBef>
                <a:spcPct val="0"/>
              </a:spcBef>
              <a:buClrTx/>
              <a:buFontTx/>
              <a:buNone/>
            </a:pPr>
            <a:fld id="{E4A0FE0B-BDB7-4C91-A3DE-0A755BA914EA}" type="slidenum">
              <a:rPr lang="zh-CN" altLang="en-US" sz="1200" smtClean="0">
                <a:solidFill>
                  <a:schemeClr val="bg1"/>
                </a:solidFill>
                <a:latin typeface="Arial" charset="0"/>
                <a:ea typeface="宋体" charset="-122"/>
              </a:rPr>
              <a:pPr eaLnBrk="1" hangingPunct="1">
                <a:lnSpc>
                  <a:spcPct val="100000"/>
                </a:lnSpc>
                <a:spcBef>
                  <a:spcPct val="0"/>
                </a:spcBef>
                <a:buClrTx/>
                <a:buFontTx/>
                <a:buNone/>
              </a:pPr>
              <a:t>93</a:t>
            </a:fld>
            <a:endParaRPr lang="en-US" altLang="zh-CN" sz="1200">
              <a:solidFill>
                <a:schemeClr val="bg1"/>
              </a:solidFill>
              <a:latin typeface="Arial" charset="0"/>
              <a:ea typeface="宋体"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图片 4" descr="4 小结.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3975"/>
            <a:ext cx="9144000" cy="675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sample">
  <a:themeElements>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fontScheme name="sample">
      <a:majorFont>
        <a:latin typeface="华文行楷"/>
        <a:ea typeface="华文行楷"/>
        <a:cs typeface=""/>
      </a:majorFont>
      <a:minorFont>
        <a:latin typeface="Verdana"/>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2">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ample 1">
        <a:dk1>
          <a:srgbClr val="000066"/>
        </a:dk1>
        <a:lt1>
          <a:srgbClr val="FFFFFF"/>
        </a:lt1>
        <a:dk2>
          <a:srgbClr val="40297B"/>
        </a:dk2>
        <a:lt2>
          <a:srgbClr val="DDDDDD"/>
        </a:lt2>
        <a:accent1>
          <a:srgbClr val="35978E"/>
        </a:accent1>
        <a:accent2>
          <a:srgbClr val="1E86E4"/>
        </a:accent2>
        <a:accent3>
          <a:srgbClr val="FFFFFF"/>
        </a:accent3>
        <a:accent4>
          <a:srgbClr val="000056"/>
        </a:accent4>
        <a:accent5>
          <a:srgbClr val="AEC9C6"/>
        </a:accent5>
        <a:accent6>
          <a:srgbClr val="1A79CF"/>
        </a:accent6>
        <a:hlink>
          <a:srgbClr val="9CAA32"/>
        </a:hlink>
        <a:folHlink>
          <a:srgbClr val="ACB3D0"/>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0F5ABD"/>
        </a:dk2>
        <a:lt2>
          <a:srgbClr val="DDDDDD"/>
        </a:lt2>
        <a:accent1>
          <a:srgbClr val="7061C9"/>
        </a:accent1>
        <a:accent2>
          <a:srgbClr val="53BB9B"/>
        </a:accent2>
        <a:accent3>
          <a:srgbClr val="FFFFFF"/>
        </a:accent3>
        <a:accent4>
          <a:srgbClr val="000056"/>
        </a:accent4>
        <a:accent5>
          <a:srgbClr val="BBB7E1"/>
        </a:accent5>
        <a:accent6>
          <a:srgbClr val="4AA98C"/>
        </a:accent6>
        <a:hlink>
          <a:srgbClr val="57B2D7"/>
        </a:hlink>
        <a:folHlink>
          <a:srgbClr val="BCC8AC"/>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99190B"/>
        </a:dk2>
        <a:lt2>
          <a:srgbClr val="DDDDDD"/>
        </a:lt2>
        <a:accent1>
          <a:srgbClr val="1F63AD"/>
        </a:accent1>
        <a:accent2>
          <a:srgbClr val="D28302"/>
        </a:accent2>
        <a:accent3>
          <a:srgbClr val="FFFFFF"/>
        </a:accent3>
        <a:accent4>
          <a:srgbClr val="002A56"/>
        </a:accent4>
        <a:accent5>
          <a:srgbClr val="ABB7D3"/>
        </a:accent5>
        <a:accent6>
          <a:srgbClr val="BE7602"/>
        </a:accent6>
        <a:hlink>
          <a:srgbClr val="3CA051"/>
        </a:hlink>
        <a:folHlink>
          <a:srgbClr val="97AD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40357</TotalTime>
  <Words>5356</Words>
  <Application>Microsoft Office PowerPoint</Application>
  <PresentationFormat>全屏显示(4:3)</PresentationFormat>
  <Paragraphs>892</Paragraphs>
  <Slides>94</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03" baseType="lpstr">
      <vt:lpstr>Verdana</vt:lpstr>
      <vt:lpstr>Times New Roman</vt:lpstr>
      <vt:lpstr>Wingdings</vt:lpstr>
      <vt:lpstr>Arial</vt:lpstr>
      <vt:lpstr>华文行楷</vt:lpstr>
      <vt:lpstr>华文新魏</vt:lpstr>
      <vt:lpstr>Courier New</vt:lpstr>
      <vt:lpstr>sample</vt:lpstr>
      <vt:lpstr>Visio</vt:lpstr>
      <vt:lpstr>第4章 语法分析（下）</vt:lpstr>
      <vt:lpstr>自底向上的语法分析</vt:lpstr>
      <vt:lpstr>自底向上的语法分析</vt:lpstr>
      <vt:lpstr>归约</vt:lpstr>
      <vt:lpstr>自底向上规约中的问题</vt:lpstr>
      <vt:lpstr>自底向上规约中的问题（CONT）</vt:lpstr>
      <vt:lpstr>句柄</vt:lpstr>
      <vt:lpstr>句柄</vt:lpstr>
      <vt:lpstr> 句柄</vt:lpstr>
      <vt:lpstr>句柄剪枝</vt:lpstr>
      <vt:lpstr>例……句柄剪枝</vt:lpstr>
      <vt:lpstr>移入-归约语法分析技术</vt:lpstr>
      <vt:lpstr>移入-归约语法分析技术</vt:lpstr>
      <vt:lpstr>移入-归约语法分析技术</vt:lpstr>
      <vt:lpstr>例……移入-归约语法分析技术</vt:lpstr>
      <vt:lpstr>移入-归约语法分析中的冲突</vt:lpstr>
      <vt:lpstr>移入/归约冲突</vt:lpstr>
      <vt:lpstr>归约/归约冲突</vt:lpstr>
      <vt:lpstr>练习4.5</vt:lpstr>
      <vt:lpstr>简单LR技术</vt:lpstr>
      <vt:lpstr>LR语法分析技术介绍</vt:lpstr>
      <vt:lpstr>为什么使用LR语法分析器</vt:lpstr>
      <vt:lpstr>LR分析器</vt:lpstr>
      <vt:lpstr>LR语法分析器的格局</vt:lpstr>
      <vt:lpstr>LR语法分析器的格局</vt:lpstr>
      <vt:lpstr>LR语法分析算法</vt:lpstr>
      <vt:lpstr>例……LR分析器分析过程</vt:lpstr>
      <vt:lpstr>LR(0)项</vt:lpstr>
      <vt:lpstr>LR(0)项的分类</vt:lpstr>
      <vt:lpstr>规范LR(0)项集族</vt:lpstr>
      <vt:lpstr>构造规范LR(0)项集族</vt:lpstr>
      <vt:lpstr>构造规范LR(0)项集族（NFA→DFA子集法）</vt:lpstr>
      <vt:lpstr>构造规范LR(0)项集族（NFA→DFA子集法）</vt:lpstr>
      <vt:lpstr>构造规范LR(0)项集族（NFA→DFA子集法）</vt:lpstr>
      <vt:lpstr>构造规范LR(0)项集族(CLOSURE&amp;GOTO)</vt:lpstr>
      <vt:lpstr>CLOSURE函数</vt:lpstr>
      <vt:lpstr>CLOSURE函数</vt:lpstr>
      <vt:lpstr>GOTO函数</vt:lpstr>
      <vt:lpstr>构造规范LR(0)项集族的算法</vt:lpstr>
      <vt:lpstr>例……构造规范LR(0)项集族</vt:lpstr>
      <vt:lpstr>例……构造规范LR(0)项集族</vt:lpstr>
      <vt:lpstr>LR(0)分析表的够造</vt:lpstr>
      <vt:lpstr>构造规范LR(0)项集族（NFA→DFA子集法）</vt:lpstr>
      <vt:lpstr>作业</vt:lpstr>
      <vt:lpstr>PowerPoint 演示文稿</vt:lpstr>
      <vt:lpstr>例……构造规范LR(0)项集族</vt:lpstr>
      <vt:lpstr>构造SLR语法分析表</vt:lpstr>
      <vt:lpstr>构造SLR语法分析表</vt:lpstr>
      <vt:lpstr>练习：一个不是LR(0)文法的例子</vt:lpstr>
      <vt:lpstr>练习……构造SLR分析表</vt:lpstr>
      <vt:lpstr>构造SLR分析表……例题（课堂练习）</vt:lpstr>
      <vt:lpstr>例题……解答</vt:lpstr>
      <vt:lpstr>SLR(1)分析表的构造……练习</vt:lpstr>
      <vt:lpstr>SLR(1)分析表的构造……解答</vt:lpstr>
      <vt:lpstr>非SLR文法</vt:lpstr>
      <vt:lpstr>活前缀（可行前缀）</vt:lpstr>
      <vt:lpstr>活前缀（可行前缀）</vt:lpstr>
      <vt:lpstr>可行前缀</vt:lpstr>
      <vt:lpstr>练习4.6（作业）</vt:lpstr>
      <vt:lpstr>更强大的LR语法分析器</vt:lpstr>
      <vt:lpstr>更强大的LR语法分析技术</vt:lpstr>
      <vt:lpstr>规范LR(1)项</vt:lpstr>
      <vt:lpstr>LR(1)项</vt:lpstr>
      <vt:lpstr>有效LR(1)项</vt:lpstr>
      <vt:lpstr>构造LR(1)项集</vt:lpstr>
      <vt:lpstr>构造LR(1)项集</vt:lpstr>
      <vt:lpstr>LR(1)项集族的构造算法</vt:lpstr>
      <vt:lpstr>例……LR(1)项集族的构造</vt:lpstr>
      <vt:lpstr>例……LR(1)项集族的构造</vt:lpstr>
      <vt:lpstr>规范LR(1)语法分析表</vt:lpstr>
      <vt:lpstr>例……规范LR(1)语法分析表</vt:lpstr>
      <vt:lpstr>PowerPoint 演示文稿</vt:lpstr>
      <vt:lpstr>PowerPoint 演示文稿</vt:lpstr>
      <vt:lpstr>LR(1)文法</vt:lpstr>
      <vt:lpstr>构造LALR语法分析表</vt:lpstr>
      <vt:lpstr>例……构造LALR分析表</vt:lpstr>
      <vt:lpstr>构造LALR语法分析表</vt:lpstr>
      <vt:lpstr>例……构造LALR语法分析表</vt:lpstr>
      <vt:lpstr>构造LALR分析表算法</vt:lpstr>
      <vt:lpstr>例……构造LALR分析表</vt:lpstr>
      <vt:lpstr>LALR文法</vt:lpstr>
      <vt:lpstr>例……构造LALR分析表</vt:lpstr>
      <vt:lpstr>练习4.7（作业）</vt:lpstr>
      <vt:lpstr>LR方法和二义性文法</vt:lpstr>
      <vt:lpstr>例……二义性文法的应用</vt:lpstr>
      <vt:lpstr>例……二义性文法的应用</vt:lpstr>
      <vt:lpstr>例……二义性文法的应用</vt:lpstr>
      <vt:lpstr>语法分析器生成工具</vt:lpstr>
      <vt:lpstr>Yacc</vt:lpstr>
      <vt:lpstr>Yacc源程序</vt:lpstr>
      <vt:lpstr>例……Yacc源程序</vt:lpstr>
      <vt:lpstr>PowerPoint 演示文稿</vt:lpstr>
      <vt:lpstr>本章小结</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Maxbao</cp:lastModifiedBy>
  <cp:revision>701</cp:revision>
  <dcterms:created xsi:type="dcterms:W3CDTF">2004-08-26T06:30:40Z</dcterms:created>
  <dcterms:modified xsi:type="dcterms:W3CDTF">2023-11-10T02:35:40Z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2023-11-09T09:35:16Z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767d9d23-86e1-443f-b911-b06abf3f921b</vt:lpwstr>
  </property>
  <property fmtid="{D5CDD505-2E9C-101B-9397-08002B2CF9AE}" pid="7" name="MSIP_Label_defa4170-0d19-0005-0004-bc88714345d2_ActionId">
    <vt:lpwstr>22914515-5f82-4866-a71b-8b0902cb7ab4</vt:lpwstr>
  </property>
  <property fmtid="{D5CDD505-2E9C-101B-9397-08002B2CF9AE}" pid="8" name="MSIP_Label_defa4170-0d19-0005-0004-bc88714345d2_ContentBits">
    <vt:lpwstr>0</vt:lpwstr>
  </property>
</Properties>
</file>